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comment1.xml" ContentType="application/vnd.openxmlformats-officedocument.presentationml.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256" r:id="rId2"/>
    <p:sldId id="288" r:id="rId3"/>
    <p:sldId id="294" r:id="rId4"/>
    <p:sldId id="295" r:id="rId5"/>
    <p:sldId id="267" r:id="rId6"/>
    <p:sldId id="257" r:id="rId7"/>
    <p:sldId id="273" r:id="rId8"/>
    <p:sldId id="296" r:id="rId9"/>
    <p:sldId id="289" r:id="rId10"/>
    <p:sldId id="274" r:id="rId11"/>
    <p:sldId id="275" r:id="rId12"/>
    <p:sldId id="277" r:id="rId13"/>
    <p:sldId id="297" r:id="rId14"/>
    <p:sldId id="278" r:id="rId15"/>
    <p:sldId id="279" r:id="rId16"/>
    <p:sldId id="280" r:id="rId17"/>
    <p:sldId id="281" r:id="rId18"/>
    <p:sldId id="282" r:id="rId19"/>
    <p:sldId id="283" r:id="rId20"/>
    <p:sldId id="284" r:id="rId21"/>
    <p:sldId id="285" r:id="rId22"/>
    <p:sldId id="286" r:id="rId23"/>
    <p:sldId id="287" r:id="rId24"/>
    <p:sldId id="290" r:id="rId25"/>
    <p:sldId id="291" r:id="rId26"/>
    <p:sldId id="292" r:id="rId27"/>
    <p:sldId id="293" r:id="rId28"/>
    <p:sldId id="258" r:id="rId29"/>
    <p:sldId id="259" r:id="rId30"/>
    <p:sldId id="260" r:id="rId31"/>
    <p:sldId id="261" r:id="rId32"/>
    <p:sldId id="268" r:id="rId33"/>
    <p:sldId id="262" r:id="rId34"/>
    <p:sldId id="269" r:id="rId35"/>
    <p:sldId id="270" r:id="rId36"/>
    <p:sldId id="272" r:id="rId37"/>
    <p:sldId id="263" r:id="rId38"/>
    <p:sldId id="264" r:id="rId39"/>
    <p:sldId id="265"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evin LoPresto" initials="KDL"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60" autoAdjust="0"/>
    <p:restoredTop sz="94660"/>
  </p:normalViewPr>
  <p:slideViewPr>
    <p:cSldViewPr snapToGrid="0">
      <p:cViewPr varScale="1">
        <p:scale>
          <a:sx n="68" d="100"/>
          <a:sy n="68" d="100"/>
        </p:scale>
        <p:origin x="1590"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06-02-25T12:48:06.961" idx="1">
    <p:pos x="2734" y="2380"/>
    <p:text>the content that is taught is based on state, district standards.  How they are taught is what differentiates thems.</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35F0EC-429B-43DC-AE04-08FBA2E8CE8D}" type="datetimeFigureOut">
              <a:rPr lang="en-US" smtClean="0"/>
              <a:t>3/15/2016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899E51-C742-452E-8C81-C8D835B9A8FF}" type="slidenum">
              <a:rPr lang="en-US" smtClean="0"/>
              <a:t>‹#›</a:t>
            </a:fld>
            <a:endParaRPr lang="en-US"/>
          </a:p>
        </p:txBody>
      </p:sp>
    </p:spTree>
    <p:extLst>
      <p:ext uri="{BB962C8B-B14F-4D97-AF65-F5344CB8AC3E}">
        <p14:creationId xmlns:p14="http://schemas.microsoft.com/office/powerpoint/2010/main" val="2072158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899E51-C742-452E-8C81-C8D835B9A8FF}" type="slidenum">
              <a:rPr lang="en-US" smtClean="0"/>
              <a:t>1</a:t>
            </a:fld>
            <a:endParaRPr lang="en-US"/>
          </a:p>
        </p:txBody>
      </p:sp>
    </p:spTree>
    <p:extLst>
      <p:ext uri="{BB962C8B-B14F-4D97-AF65-F5344CB8AC3E}">
        <p14:creationId xmlns:p14="http://schemas.microsoft.com/office/powerpoint/2010/main" val="24201658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D04BDB54-39A1-442F-9B22-14A20CD4D764}" type="slidenum">
              <a:rPr lang="en-US" altLang="en-US" smtClean="0"/>
              <a:pPr eaLnBrk="1" hangingPunct="1">
                <a:spcBef>
                  <a:spcPct val="0"/>
                </a:spcBef>
              </a:pPr>
              <a:t>3</a:t>
            </a:fld>
            <a:endParaRPr lang="en-US" alt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a:t>
            </a:r>
            <a:r>
              <a:rPr lang="en-US" altLang="ja-JP"/>
              <a:t>In traditional schools, students learn not to ask too many questions, instead they learn to listen and repeat the expected answers. Students are the receivers of information, and the teacher is the dispenser. ” (</a:t>
            </a:r>
            <a:r>
              <a:rPr lang="en-US" altLang="ja-JP" u="sng"/>
              <a:t>http://thirteen.org/edonline/concept2class/inquiry/index.html</a:t>
            </a:r>
            <a:r>
              <a:rPr lang="en-US" altLang="ja-JP"/>
              <a:t>)</a:t>
            </a:r>
          </a:p>
          <a:p>
            <a:pPr eaLnBrk="1" hangingPunct="1"/>
            <a:br>
              <a:rPr lang="en-US" altLang="ja-JP" b="1"/>
            </a:br>
            <a:endParaRPr lang="en-US" altLang="ja-JP"/>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D04BDB54-39A1-442F-9B22-14A20CD4D764}" type="slidenum">
              <a:rPr lang="en-US" altLang="en-US" smtClean="0"/>
              <a:pPr eaLnBrk="1" hangingPunct="1">
                <a:spcBef>
                  <a:spcPct val="0"/>
                </a:spcBef>
              </a:pPr>
              <a:t>4</a:t>
            </a:fld>
            <a:endParaRPr lang="en-US" alt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a:t>
            </a:r>
            <a:r>
              <a:rPr lang="en-US" altLang="ja-JP" dirty="0"/>
              <a:t>In traditional schools, students learn not to ask too many questions, instead they learn to listen and repeat the expected answers. Students are the receivers of information, and the teacher is the dispenser. ” (</a:t>
            </a:r>
            <a:r>
              <a:rPr lang="en-US" altLang="ja-JP" u="sng" dirty="0"/>
              <a:t>http://thirteen.org/edonline/concept2class/inquiry/index.html</a:t>
            </a:r>
            <a:r>
              <a:rPr lang="en-US" altLang="ja-JP" dirty="0"/>
              <a:t>)</a:t>
            </a:r>
          </a:p>
          <a:p>
            <a:pPr eaLnBrk="1" hangingPunct="1"/>
            <a:br>
              <a:rPr lang="en-US" altLang="ja-JP" b="1" dirty="0"/>
            </a:br>
            <a:endParaRPr lang="en-US" altLang="ja-JP"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899E51-C742-452E-8C81-C8D835B9A8FF}" type="slidenum">
              <a:rPr lang="en-US" smtClean="0"/>
              <a:t>6</a:t>
            </a:fld>
            <a:endParaRPr lang="en-US"/>
          </a:p>
        </p:txBody>
      </p:sp>
    </p:spTree>
    <p:extLst>
      <p:ext uri="{BB962C8B-B14F-4D97-AF65-F5344CB8AC3E}">
        <p14:creationId xmlns:p14="http://schemas.microsoft.com/office/powerpoint/2010/main" val="10669440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fld id="{4285F8F6-487F-4309-9939-AC3DA081654A}" type="slidenum">
              <a:rPr lang="en-US" altLang="en-US" smtClean="0">
                <a:latin typeface="Calibri" pitchFamily="34" charset="0"/>
              </a:rPr>
              <a:pPr eaLnBrk="1" fontAlgn="base" hangingPunct="1">
                <a:spcBef>
                  <a:spcPct val="0"/>
                </a:spcBef>
                <a:spcAft>
                  <a:spcPct val="0"/>
                </a:spcAft>
              </a:pPr>
              <a:t>7</a:t>
            </a:fld>
            <a:endParaRPr lang="en-US" altLang="en-US">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fld id="{4285F8F6-487F-4309-9939-AC3DA081654A}" type="slidenum">
              <a:rPr lang="en-US" altLang="en-US" smtClean="0">
                <a:latin typeface="Calibri" pitchFamily="34" charset="0"/>
              </a:rPr>
              <a:pPr eaLnBrk="1" fontAlgn="base" hangingPunct="1">
                <a:spcBef>
                  <a:spcPct val="0"/>
                </a:spcBef>
                <a:spcAft>
                  <a:spcPct val="0"/>
                </a:spcAft>
              </a:pPr>
              <a:t>8</a:t>
            </a:fld>
            <a:endParaRPr lang="en-US" altLang="en-US">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ABEF4B2-E6A0-4D9C-BC1D-BAE152EBBE71}" type="slidenum">
              <a:rPr lang="en-US" altLang="en-US"/>
              <a:pPr eaLnBrk="1" hangingPunct="1"/>
              <a:t>12</a:t>
            </a:fld>
            <a:endParaRPr lang="en-US" alt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p:spPr>
        <p:txBody>
          <a:bodyPr/>
          <a:lstStyle/>
          <a:p>
            <a:pPr eaLnBrk="1" hangingPunct="1"/>
            <a:r>
              <a:rPr lang="en-US" altLang="en-US"/>
              <a:t>r</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fld id="{4285F8F6-487F-4309-9939-AC3DA081654A}" type="slidenum">
              <a:rPr lang="en-US" altLang="en-US" smtClean="0">
                <a:latin typeface="Calibri" pitchFamily="34" charset="0"/>
              </a:rPr>
              <a:pPr eaLnBrk="1" fontAlgn="base" hangingPunct="1">
                <a:spcBef>
                  <a:spcPct val="0"/>
                </a:spcBef>
                <a:spcAft>
                  <a:spcPct val="0"/>
                </a:spcAft>
              </a:pPr>
              <a:t>13</a:t>
            </a:fld>
            <a:endParaRPr lang="en-US" altLang="en-US">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899E51-C742-452E-8C81-C8D835B9A8FF}" type="slidenum">
              <a:rPr lang="en-US" smtClean="0"/>
              <a:t>28</a:t>
            </a:fld>
            <a:endParaRPr lang="en-US"/>
          </a:p>
        </p:txBody>
      </p:sp>
    </p:spTree>
    <p:extLst>
      <p:ext uri="{BB962C8B-B14F-4D97-AF65-F5344CB8AC3E}">
        <p14:creationId xmlns:p14="http://schemas.microsoft.com/office/powerpoint/2010/main" val="1066944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899E51-C742-452E-8C81-C8D835B9A8FF}" type="slidenum">
              <a:rPr lang="en-US" smtClean="0"/>
              <a:t>29</a:t>
            </a:fld>
            <a:endParaRPr lang="en-US"/>
          </a:p>
        </p:txBody>
      </p:sp>
    </p:spTree>
    <p:extLst>
      <p:ext uri="{BB962C8B-B14F-4D97-AF65-F5344CB8AC3E}">
        <p14:creationId xmlns:p14="http://schemas.microsoft.com/office/powerpoint/2010/main" val="1066944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899E51-C742-452E-8C81-C8D835B9A8FF}" type="slidenum">
              <a:rPr lang="en-US" smtClean="0"/>
              <a:t>30</a:t>
            </a:fld>
            <a:endParaRPr lang="en-US"/>
          </a:p>
        </p:txBody>
      </p:sp>
    </p:spTree>
    <p:extLst>
      <p:ext uri="{BB962C8B-B14F-4D97-AF65-F5344CB8AC3E}">
        <p14:creationId xmlns:p14="http://schemas.microsoft.com/office/powerpoint/2010/main" val="1066944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899E51-C742-452E-8C81-C8D835B9A8FF}" type="slidenum">
              <a:rPr lang="en-US" smtClean="0"/>
              <a:t>31</a:t>
            </a:fld>
            <a:endParaRPr lang="en-US"/>
          </a:p>
        </p:txBody>
      </p:sp>
    </p:spTree>
    <p:extLst>
      <p:ext uri="{BB962C8B-B14F-4D97-AF65-F5344CB8AC3E}">
        <p14:creationId xmlns:p14="http://schemas.microsoft.com/office/powerpoint/2010/main" val="1066944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899E51-C742-452E-8C81-C8D835B9A8FF}" type="slidenum">
              <a:rPr lang="en-US" smtClean="0"/>
              <a:t>33</a:t>
            </a:fld>
            <a:endParaRPr lang="en-US"/>
          </a:p>
        </p:txBody>
      </p:sp>
    </p:spTree>
    <p:extLst>
      <p:ext uri="{BB962C8B-B14F-4D97-AF65-F5344CB8AC3E}">
        <p14:creationId xmlns:p14="http://schemas.microsoft.com/office/powerpoint/2010/main" val="10669440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899E51-C742-452E-8C81-C8D835B9A8FF}" type="slidenum">
              <a:rPr lang="en-US" smtClean="0"/>
              <a:t>37</a:t>
            </a:fld>
            <a:endParaRPr lang="en-US"/>
          </a:p>
        </p:txBody>
      </p:sp>
    </p:spTree>
    <p:extLst>
      <p:ext uri="{BB962C8B-B14F-4D97-AF65-F5344CB8AC3E}">
        <p14:creationId xmlns:p14="http://schemas.microsoft.com/office/powerpoint/2010/main" val="1066944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899E51-C742-452E-8C81-C8D835B9A8FF}" type="slidenum">
              <a:rPr lang="en-US" smtClean="0"/>
              <a:t>38</a:t>
            </a:fld>
            <a:endParaRPr lang="en-US"/>
          </a:p>
        </p:txBody>
      </p:sp>
    </p:spTree>
    <p:extLst>
      <p:ext uri="{BB962C8B-B14F-4D97-AF65-F5344CB8AC3E}">
        <p14:creationId xmlns:p14="http://schemas.microsoft.com/office/powerpoint/2010/main" val="10669440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899E51-C742-452E-8C81-C8D835B9A8FF}" type="slidenum">
              <a:rPr lang="en-US" smtClean="0"/>
              <a:t>39</a:t>
            </a:fld>
            <a:endParaRPr lang="en-US"/>
          </a:p>
        </p:txBody>
      </p:sp>
    </p:spTree>
    <p:extLst>
      <p:ext uri="{BB962C8B-B14F-4D97-AF65-F5344CB8AC3E}">
        <p14:creationId xmlns:p14="http://schemas.microsoft.com/office/powerpoint/2010/main" val="10669440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BU master-logo"/>
          <p:cNvPicPr>
            <a:picLocks noChangeAspect="1" noChangeArrowheads="1"/>
          </p:cNvPicPr>
          <p:nvPr/>
        </p:nvPicPr>
        <p:blipFill>
          <a:blip r:embed="rId2" cstate="print"/>
          <a:srcRect/>
          <a:stretch>
            <a:fillRect/>
          </a:stretch>
        </p:blipFill>
        <p:spPr bwMode="auto">
          <a:xfrm>
            <a:off x="7239000" y="381000"/>
            <a:ext cx="1273175" cy="568325"/>
          </a:xfrm>
          <a:prstGeom prst="rect">
            <a:avLst/>
          </a:prstGeom>
          <a:noFill/>
          <a:ln w="9525">
            <a:noFill/>
            <a:miter lim="800000"/>
            <a:headEnd/>
            <a:tailEnd/>
          </a:ln>
        </p:spPr>
      </p:pic>
      <p:sp>
        <p:nvSpPr>
          <p:cNvPr id="5" name="Rectangle 13"/>
          <p:cNvSpPr>
            <a:spLocks noChangeArrowheads="1"/>
          </p:cNvSpPr>
          <p:nvPr/>
        </p:nvSpPr>
        <p:spPr bwMode="auto">
          <a:xfrm>
            <a:off x="495300" y="914400"/>
            <a:ext cx="5324475" cy="276225"/>
          </a:xfrm>
          <a:prstGeom prst="rect">
            <a:avLst/>
          </a:prstGeom>
          <a:noFill/>
          <a:ln w="9525">
            <a:noFill/>
            <a:miter lim="800000"/>
            <a:headEnd/>
            <a:tailEnd/>
          </a:ln>
          <a:effectLst/>
        </p:spPr>
        <p:txBody>
          <a:bodyPr>
            <a:spAutoFit/>
          </a:bodyPr>
          <a:lstStyle/>
          <a:p>
            <a:pPr>
              <a:defRPr/>
            </a:pPr>
            <a:r>
              <a:rPr lang="en-US" sz="1200" dirty="0">
                <a:latin typeface="Arial Bold" pitchFamily="96" charset="0"/>
                <a:ea typeface="Osaka" pitchFamily="-64" charset="-128"/>
              </a:rPr>
              <a:t>Boston University</a:t>
            </a:r>
            <a:r>
              <a:rPr lang="en-US" sz="1200" dirty="0">
                <a:latin typeface="Calibri" pitchFamily="34" charset="0"/>
                <a:ea typeface="Osaka" pitchFamily="-64" charset="-128"/>
              </a:rPr>
              <a:t> CEIT and IS&amp;T</a:t>
            </a:r>
          </a:p>
        </p:txBody>
      </p:sp>
      <p:sp>
        <p:nvSpPr>
          <p:cNvPr id="2" name="Title 1"/>
          <p:cNvSpPr>
            <a:spLocks noGrp="1"/>
          </p:cNvSpPr>
          <p:nvPr>
            <p:ph type="ctrTitle"/>
          </p:nvPr>
        </p:nvSpPr>
        <p:spPr>
          <a:xfrm>
            <a:off x="838200" y="1714500"/>
            <a:ext cx="7696200" cy="1470025"/>
          </a:xfrm>
        </p:spPr>
        <p:txBody>
          <a:bodyPr>
            <a:normAutofit/>
          </a:bodyPr>
          <a:lstStyle>
            <a:lvl1pPr>
              <a:defRPr sz="2800">
                <a:solidFill>
                  <a:schemeClr val="tx1"/>
                </a:solidFill>
                <a:latin typeface="+mn-lt"/>
              </a:defRPr>
            </a:lvl1pPr>
          </a:lstStyle>
          <a:p>
            <a:r>
              <a:rPr lang="en-US"/>
              <a:t>Click to edit Master title style</a:t>
            </a:r>
            <a:endParaRPr lang="en-US" dirty="0"/>
          </a:p>
        </p:txBody>
      </p:sp>
      <p:sp>
        <p:nvSpPr>
          <p:cNvPr id="3" name="Subtitle 2"/>
          <p:cNvSpPr>
            <a:spLocks noGrp="1"/>
          </p:cNvSpPr>
          <p:nvPr>
            <p:ph type="subTitle" idx="1"/>
          </p:nvPr>
        </p:nvSpPr>
        <p:spPr>
          <a:xfrm>
            <a:off x="1371600" y="3657600"/>
            <a:ext cx="6400800" cy="1752600"/>
          </a:xfrm>
        </p:spPr>
        <p:txBody>
          <a:bodyPr/>
          <a:lstStyle>
            <a:lvl1pPr marL="0" indent="0" algn="ctr">
              <a:buNone/>
              <a:defRPr sz="2400">
                <a:solidFill>
                  <a:schemeClr val="tx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Date Placeholder 3"/>
          <p:cNvSpPr>
            <a:spLocks noGrp="1"/>
          </p:cNvSpPr>
          <p:nvPr>
            <p:ph type="dt" sz="half" idx="10"/>
          </p:nvPr>
        </p:nvSpPr>
        <p:spPr>
          <a:xfrm>
            <a:off x="457200" y="6248400"/>
            <a:ext cx="2133600" cy="365125"/>
          </a:xfrm>
        </p:spPr>
        <p:txBody>
          <a:bodyPr/>
          <a:lstStyle>
            <a:lvl1pPr>
              <a:defRPr/>
            </a:lvl1pPr>
          </a:lstStyle>
          <a:p>
            <a:fld id="{7018B76E-BC8A-43A5-BC24-48E2FDDEBDFA}" type="datetime1">
              <a:rPr lang="en-US" smtClean="0"/>
              <a:t>3/15/2016</a:t>
            </a:fld>
            <a:endParaRPr lang="en-US"/>
          </a:p>
        </p:txBody>
      </p:sp>
      <p:sp>
        <p:nvSpPr>
          <p:cNvPr id="8" name="Slide Number Placeholder 5"/>
          <p:cNvSpPr>
            <a:spLocks noGrp="1"/>
          </p:cNvSpPr>
          <p:nvPr>
            <p:ph type="sldNum" sz="quarter" idx="11"/>
          </p:nvPr>
        </p:nvSpPr>
        <p:spPr/>
        <p:txBody>
          <a:bodyPr/>
          <a:lstStyle>
            <a:lvl1pPr>
              <a:defRPr/>
            </a:lvl1pPr>
          </a:lstStyle>
          <a:p>
            <a:fld id="{B4CB682E-F80C-4181-9611-5F3F7211EB4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and Content">
    <p:spTree>
      <p:nvGrpSpPr>
        <p:cNvPr id="1" name=""/>
        <p:cNvGrpSpPr/>
        <p:nvPr/>
      </p:nvGrpSpPr>
      <p:grpSpPr>
        <a:xfrm>
          <a:off x="0" y="0"/>
          <a:ext cx="0" cy="0"/>
          <a:chOff x="0" y="0"/>
          <a:chExt cx="0" cy="0"/>
        </a:xfrm>
      </p:grpSpPr>
      <p:pic>
        <p:nvPicPr>
          <p:cNvPr id="4" name="Picture 2" descr="BU master-logo"/>
          <p:cNvPicPr>
            <a:picLocks noChangeAspect="1" noChangeArrowheads="1"/>
          </p:cNvPicPr>
          <p:nvPr/>
        </p:nvPicPr>
        <p:blipFill>
          <a:blip r:embed="rId2" cstate="print"/>
          <a:srcRect/>
          <a:stretch>
            <a:fillRect/>
          </a:stretch>
        </p:blipFill>
        <p:spPr bwMode="auto">
          <a:xfrm>
            <a:off x="8239125" y="6397625"/>
            <a:ext cx="742950" cy="331788"/>
          </a:xfrm>
          <a:prstGeom prst="rect">
            <a:avLst/>
          </a:prstGeom>
          <a:noFill/>
          <a:ln w="9525">
            <a:noFill/>
            <a:miter lim="800000"/>
            <a:headEnd/>
            <a:tailEnd/>
          </a:ln>
        </p:spPr>
      </p:pic>
      <p:sp>
        <p:nvSpPr>
          <p:cNvPr id="5" name="Rectangle 13"/>
          <p:cNvSpPr>
            <a:spLocks noChangeArrowheads="1"/>
          </p:cNvSpPr>
          <p:nvPr/>
        </p:nvSpPr>
        <p:spPr bwMode="auto">
          <a:xfrm>
            <a:off x="571500" y="6410325"/>
            <a:ext cx="5324475" cy="261938"/>
          </a:xfrm>
          <a:prstGeom prst="rect">
            <a:avLst/>
          </a:prstGeom>
          <a:noFill/>
          <a:ln w="9525">
            <a:noFill/>
            <a:miter lim="800000"/>
            <a:headEnd/>
            <a:tailEnd/>
          </a:ln>
          <a:effectLst/>
        </p:spPr>
        <p:txBody>
          <a:bodyPr>
            <a:spAutoFit/>
          </a:bodyPr>
          <a:lstStyle/>
          <a:p>
            <a:pPr>
              <a:defRPr/>
            </a:pPr>
            <a:r>
              <a:rPr lang="en-US" sz="1050" dirty="0">
                <a:latin typeface="Arial Bold" pitchFamily="96" charset="0"/>
                <a:ea typeface="Osaka" pitchFamily="-64" charset="-128"/>
              </a:rPr>
              <a:t>Boston University</a:t>
            </a:r>
            <a:r>
              <a:rPr lang="en-US" sz="1050" dirty="0">
                <a:latin typeface="Calibri" pitchFamily="34" charset="0"/>
                <a:ea typeface="Osaka" pitchFamily="-64" charset="-128"/>
              </a:rPr>
              <a:t> CEIT and IS&amp;T</a:t>
            </a:r>
          </a:p>
        </p:txBody>
      </p:sp>
      <p:sp>
        <p:nvSpPr>
          <p:cNvPr id="3" name="Content Placeholder 2"/>
          <p:cNvSpPr>
            <a:spLocks noGrp="1"/>
          </p:cNvSpPr>
          <p:nvPr>
            <p:ph idx="1"/>
          </p:nvPr>
        </p:nvSpPr>
        <p:spPr>
          <a:xfrm>
            <a:off x="1200150" y="1524000"/>
            <a:ext cx="7467600" cy="4525963"/>
          </a:xfrm>
        </p:spPr>
        <p:txBody>
          <a:bodyPr/>
          <a:lstStyle>
            <a:lvl1pPr>
              <a:buClr>
                <a:srgbClr val="AD1F1F"/>
              </a:buClr>
              <a:defRPr>
                <a:solidFill>
                  <a:schemeClr val="tx1"/>
                </a:solidFill>
              </a:defRPr>
            </a:lvl1pPr>
            <a:lvl2pPr>
              <a:buClr>
                <a:srgbClr val="AD1F1F"/>
              </a:buClr>
              <a:buFont typeface="Arial" pitchFamily="34" charset="0"/>
              <a:buChar char="•"/>
              <a:defRPr>
                <a:solidFill>
                  <a:schemeClr val="tx1"/>
                </a:solidFill>
              </a:defRPr>
            </a:lvl2pPr>
            <a:lvl3pPr>
              <a:buClr>
                <a:srgbClr val="AD1F1F"/>
              </a:buClr>
              <a:buFont typeface="Arial" pitchFamily="34" charset="0"/>
              <a:buChar char="•"/>
              <a:defRPr>
                <a:solidFill>
                  <a:schemeClr val="tx1"/>
                </a:solidFill>
              </a:defRPr>
            </a:lvl3pPr>
            <a:lvl4pPr>
              <a:buClr>
                <a:srgbClr val="AD1F1F"/>
              </a:buClr>
              <a:buFont typeface="Arial" pitchFamily="34" charset="0"/>
              <a:buChar char="•"/>
              <a:defRPr>
                <a:solidFill>
                  <a:schemeClr val="tx1"/>
                </a:solidFill>
              </a:defRPr>
            </a:lvl4pPr>
            <a:lvl5pPr>
              <a:buClr>
                <a:srgbClr val="AD1F1F"/>
              </a:buClr>
              <a:buFont typeface="Arial" pitchFamily="34" charset="0"/>
              <a:buChar cha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a:lstStyle/>
          <a:p>
            <a:pPr lvl="0"/>
            <a:r>
              <a:rPr lang="en-US"/>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wo Content">
    <p:spTree>
      <p:nvGrpSpPr>
        <p:cNvPr id="1" name=""/>
        <p:cNvGrpSpPr/>
        <p:nvPr/>
      </p:nvGrpSpPr>
      <p:grpSpPr>
        <a:xfrm>
          <a:off x="0" y="0"/>
          <a:ext cx="0" cy="0"/>
          <a:chOff x="0" y="0"/>
          <a:chExt cx="0" cy="0"/>
        </a:xfrm>
      </p:grpSpPr>
      <p:pic>
        <p:nvPicPr>
          <p:cNvPr id="5" name="Picture 2" descr="BU master-logo"/>
          <p:cNvPicPr>
            <a:picLocks noChangeAspect="1" noChangeArrowheads="1"/>
          </p:cNvPicPr>
          <p:nvPr/>
        </p:nvPicPr>
        <p:blipFill>
          <a:blip r:embed="rId2" cstate="print"/>
          <a:srcRect/>
          <a:stretch>
            <a:fillRect/>
          </a:stretch>
        </p:blipFill>
        <p:spPr bwMode="auto">
          <a:xfrm>
            <a:off x="8239125" y="6397625"/>
            <a:ext cx="742950" cy="331788"/>
          </a:xfrm>
          <a:prstGeom prst="rect">
            <a:avLst/>
          </a:prstGeom>
          <a:noFill/>
          <a:ln w="9525">
            <a:noFill/>
            <a:miter lim="800000"/>
            <a:headEnd/>
            <a:tailEnd/>
          </a:ln>
        </p:spPr>
      </p:pic>
      <p:sp>
        <p:nvSpPr>
          <p:cNvPr id="3" name="Content Placeholder 2"/>
          <p:cNvSpPr>
            <a:spLocks noGrp="1"/>
          </p:cNvSpPr>
          <p:nvPr>
            <p:ph sz="half" idx="1"/>
          </p:nvPr>
        </p:nvSpPr>
        <p:spPr>
          <a:xfrm>
            <a:off x="457200" y="1600200"/>
            <a:ext cx="4038600" cy="4525963"/>
          </a:xfrm>
        </p:spPr>
        <p:txBody>
          <a:bodyPr/>
          <a:lstStyle>
            <a:lvl1pPr>
              <a:defRPr sz="2800">
                <a:latin typeface="+mn-lt"/>
              </a:defRPr>
            </a:lvl1pPr>
            <a:lvl2pPr>
              <a:defRPr sz="2400">
                <a:latin typeface="+mn-lt"/>
              </a:defRPr>
            </a:lvl2pPr>
            <a:lvl3pPr>
              <a:defRPr sz="2000">
                <a:latin typeface="+mn-lt"/>
              </a:defRPr>
            </a:lvl3pPr>
            <a:lvl4pPr>
              <a:defRPr sz="1800">
                <a:latin typeface="+mn-lt"/>
              </a:defRPr>
            </a:lvl4pPr>
            <a:lvl5pPr>
              <a:defRPr sz="18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atin typeface="+mn-lt"/>
              </a:defRPr>
            </a:lvl1pPr>
            <a:lvl2pPr>
              <a:defRPr sz="2400">
                <a:latin typeface="+mn-lt"/>
              </a:defRPr>
            </a:lvl2pPr>
            <a:lvl3pPr>
              <a:defRPr sz="2000">
                <a:latin typeface="+mn-lt"/>
              </a:defRPr>
            </a:lvl3pPr>
            <a:lvl4pPr>
              <a:defRPr sz="1800">
                <a:latin typeface="+mn-lt"/>
              </a:defRPr>
            </a:lvl4pPr>
            <a:lvl5pPr>
              <a:defRPr sz="18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a:lstStyle/>
          <a:p>
            <a:pPr lvl="0"/>
            <a:r>
              <a:rPr lang="en-US"/>
              <a:t>Click to edit Master title style</a:t>
            </a:r>
            <a:endParaRPr lang="en-US" dirty="0"/>
          </a:p>
        </p:txBody>
      </p:sp>
      <p:sp>
        <p:nvSpPr>
          <p:cNvPr id="6" name="Date Placeholder 3"/>
          <p:cNvSpPr>
            <a:spLocks noGrp="1"/>
          </p:cNvSpPr>
          <p:nvPr>
            <p:ph type="dt" sz="half" idx="10"/>
          </p:nvPr>
        </p:nvSpPr>
        <p:spPr>
          <a:xfrm>
            <a:off x="485775" y="6356350"/>
            <a:ext cx="2133600" cy="365125"/>
          </a:xfrm>
        </p:spPr>
        <p:txBody>
          <a:bodyPr/>
          <a:lstStyle>
            <a:lvl1pPr>
              <a:defRPr/>
            </a:lvl1pPr>
          </a:lstStyle>
          <a:p>
            <a:fld id="{58C70220-907E-4716-9773-FB87CAD69536}" type="datetime1">
              <a:rPr lang="en-US" smtClean="0"/>
              <a:t>3/15/2016</a:t>
            </a:fld>
            <a:endParaRPr lang="en-US"/>
          </a:p>
        </p:txBody>
      </p:sp>
      <p:sp>
        <p:nvSpPr>
          <p:cNvPr id="7" name="Slide Number Placeholder 5"/>
          <p:cNvSpPr>
            <a:spLocks noGrp="1"/>
          </p:cNvSpPr>
          <p:nvPr>
            <p:ph type="sldNum" sz="quarter" idx="11"/>
          </p:nvPr>
        </p:nvSpPr>
        <p:spPr/>
        <p:txBody>
          <a:bodyPr/>
          <a:lstStyle>
            <a:lvl1pPr>
              <a:defRPr/>
            </a:lvl1pPr>
          </a:lstStyle>
          <a:p>
            <a:fld id="{B4CB682E-F80C-4181-9611-5F3F7211EB4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pic>
        <p:nvPicPr>
          <p:cNvPr id="7" name="Picture 2" descr="BU master-logo"/>
          <p:cNvPicPr>
            <a:picLocks noChangeAspect="1" noChangeArrowheads="1"/>
          </p:cNvPicPr>
          <p:nvPr/>
        </p:nvPicPr>
        <p:blipFill>
          <a:blip r:embed="rId2" cstate="print"/>
          <a:srcRect/>
          <a:stretch>
            <a:fillRect/>
          </a:stretch>
        </p:blipFill>
        <p:spPr bwMode="auto">
          <a:xfrm>
            <a:off x="8239125" y="6397625"/>
            <a:ext cx="742950" cy="331788"/>
          </a:xfrm>
          <a:prstGeom prst="rect">
            <a:avLst/>
          </a:prstGeom>
          <a:noFill/>
          <a:ln w="9525">
            <a:noFill/>
            <a:miter lim="800000"/>
            <a:headEnd/>
            <a:tailEnd/>
          </a:ln>
        </p:spPr>
      </p:pic>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a:lstStyle/>
          <a:p>
            <a:pPr lvl="0"/>
            <a:r>
              <a:rPr lang="en-US"/>
              <a:t>Click to edit Master title style</a:t>
            </a:r>
            <a:endParaRPr lang="en-US" dirty="0"/>
          </a:p>
        </p:txBody>
      </p:sp>
      <p:sp>
        <p:nvSpPr>
          <p:cNvPr id="8" name="Date Placeholder 3"/>
          <p:cNvSpPr>
            <a:spLocks noGrp="1"/>
          </p:cNvSpPr>
          <p:nvPr>
            <p:ph type="dt" sz="half" idx="10"/>
          </p:nvPr>
        </p:nvSpPr>
        <p:spPr/>
        <p:txBody>
          <a:bodyPr/>
          <a:lstStyle>
            <a:lvl1pPr>
              <a:defRPr/>
            </a:lvl1pPr>
          </a:lstStyle>
          <a:p>
            <a:fld id="{EA75C6B2-53A6-4398-BD3F-6C58BDBD961C}" type="datetime1">
              <a:rPr lang="en-US" smtClean="0"/>
              <a:t>3/15/2016</a:t>
            </a:fld>
            <a:endParaRPr lang="en-US"/>
          </a:p>
        </p:txBody>
      </p:sp>
      <p:sp>
        <p:nvSpPr>
          <p:cNvPr id="9" name="Slide Number Placeholder 5"/>
          <p:cNvSpPr>
            <a:spLocks noGrp="1"/>
          </p:cNvSpPr>
          <p:nvPr>
            <p:ph type="sldNum" sz="quarter" idx="11"/>
          </p:nvPr>
        </p:nvSpPr>
        <p:spPr/>
        <p:txBody>
          <a:bodyPr/>
          <a:lstStyle>
            <a:lvl1pPr>
              <a:defRPr/>
            </a:lvl1pPr>
          </a:lstStyle>
          <a:p>
            <a:fld id="{B4CB682E-F80C-4181-9611-5F3F7211EB4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pic>
        <p:nvPicPr>
          <p:cNvPr id="3" name="Picture 7" descr="BU master-logo"/>
          <p:cNvPicPr>
            <a:picLocks noChangeAspect="1" noChangeArrowheads="1"/>
          </p:cNvPicPr>
          <p:nvPr/>
        </p:nvPicPr>
        <p:blipFill>
          <a:blip r:embed="rId2" cstate="print"/>
          <a:srcRect/>
          <a:stretch>
            <a:fillRect/>
          </a:stretch>
        </p:blipFill>
        <p:spPr bwMode="auto">
          <a:xfrm>
            <a:off x="8239125" y="6397625"/>
            <a:ext cx="742950" cy="331788"/>
          </a:xfrm>
          <a:prstGeom prst="rect">
            <a:avLst/>
          </a:prstGeom>
          <a:noFill/>
          <a:ln w="9525">
            <a:noFill/>
            <a:miter lim="800000"/>
            <a:headEnd/>
            <a:tailEnd/>
          </a:ln>
        </p:spPr>
      </p:pic>
      <p:sp>
        <p:nvSpPr>
          <p:cNvPr id="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a:lstStyle/>
          <a:p>
            <a:pPr lvl="0"/>
            <a:r>
              <a:rPr lang="en-US"/>
              <a:t>Click to edit Master title style</a:t>
            </a:r>
            <a:endParaRPr lang="en-US" dirty="0"/>
          </a:p>
        </p:txBody>
      </p:sp>
      <p:sp>
        <p:nvSpPr>
          <p:cNvPr id="4" name="Date Placeholder 3"/>
          <p:cNvSpPr>
            <a:spLocks noGrp="1"/>
          </p:cNvSpPr>
          <p:nvPr>
            <p:ph type="dt" sz="half" idx="10"/>
          </p:nvPr>
        </p:nvSpPr>
        <p:spPr/>
        <p:txBody>
          <a:bodyPr/>
          <a:lstStyle>
            <a:lvl1pPr>
              <a:defRPr/>
            </a:lvl1pPr>
          </a:lstStyle>
          <a:p>
            <a:fld id="{0E22FF59-438B-4585-B3F3-F8A0E6ACA9D5}" type="datetime1">
              <a:rPr lang="en-US" smtClean="0"/>
              <a:t>3/15/2016</a:t>
            </a:fld>
            <a:endParaRPr lang="en-US"/>
          </a:p>
        </p:txBody>
      </p:sp>
      <p:sp>
        <p:nvSpPr>
          <p:cNvPr id="5" name="Slide Number Placeholder 5"/>
          <p:cNvSpPr>
            <a:spLocks noGrp="1"/>
          </p:cNvSpPr>
          <p:nvPr>
            <p:ph type="sldNum" sz="quarter" idx="11"/>
          </p:nvPr>
        </p:nvSpPr>
        <p:spPr/>
        <p:txBody>
          <a:bodyPr/>
          <a:lstStyle>
            <a:lvl1pPr>
              <a:defRPr/>
            </a:lvl1pPr>
          </a:lstStyle>
          <a:p>
            <a:fld id="{B4CB682E-F80C-4181-9611-5F3F7211EB4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2" name="Picture 7" descr="BU master-logo"/>
          <p:cNvPicPr>
            <a:picLocks noChangeAspect="1" noChangeArrowheads="1"/>
          </p:cNvPicPr>
          <p:nvPr/>
        </p:nvPicPr>
        <p:blipFill>
          <a:blip r:embed="rId2" cstate="print"/>
          <a:srcRect/>
          <a:stretch>
            <a:fillRect/>
          </a:stretch>
        </p:blipFill>
        <p:spPr bwMode="auto">
          <a:xfrm>
            <a:off x="8239125" y="6397625"/>
            <a:ext cx="742950" cy="331788"/>
          </a:xfrm>
          <a:prstGeom prst="rect">
            <a:avLst/>
          </a:prstGeom>
          <a:noFill/>
          <a:ln w="9525">
            <a:noFill/>
            <a:miter lim="800000"/>
            <a:headEnd/>
            <a:tailEnd/>
          </a:ln>
        </p:spPr>
      </p:pic>
      <p:sp>
        <p:nvSpPr>
          <p:cNvPr id="3" name="Date Placeholder 3"/>
          <p:cNvSpPr>
            <a:spLocks noGrp="1"/>
          </p:cNvSpPr>
          <p:nvPr>
            <p:ph type="dt" sz="half" idx="10"/>
          </p:nvPr>
        </p:nvSpPr>
        <p:spPr/>
        <p:txBody>
          <a:bodyPr/>
          <a:lstStyle>
            <a:lvl1pPr>
              <a:defRPr/>
            </a:lvl1pPr>
          </a:lstStyle>
          <a:p>
            <a:fld id="{14206021-954B-4FDF-9A22-91244D01D505}" type="datetime1">
              <a:rPr lang="en-US" smtClean="0"/>
              <a:t>3/15/2016</a:t>
            </a:fld>
            <a:endParaRPr lang="en-US"/>
          </a:p>
        </p:txBody>
      </p:sp>
      <p:sp>
        <p:nvSpPr>
          <p:cNvPr id="4" name="Slide Number Placeholder 5"/>
          <p:cNvSpPr>
            <a:spLocks noGrp="1"/>
          </p:cNvSpPr>
          <p:nvPr>
            <p:ph type="sldNum" sz="quarter" idx="11"/>
          </p:nvPr>
        </p:nvSpPr>
        <p:spPr/>
        <p:txBody>
          <a:bodyPr/>
          <a:lstStyle>
            <a:lvl1pPr>
              <a:defRPr/>
            </a:lvl1pPr>
          </a:lstStyle>
          <a:p>
            <a:fld id="{B4CB682E-F80C-4181-9611-5F3F7211EB4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cSld name="Title, Text, and Conten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a:lstStyle/>
          <a:p>
            <a:pPr lvl="0"/>
            <a:r>
              <a:rPr lang="en-US"/>
              <a:t>Click to edit Master title style</a:t>
            </a:r>
            <a:endParaRPr lang="en-US" dirty="0"/>
          </a:p>
        </p:txBody>
      </p:sp>
      <p:sp>
        <p:nvSpPr>
          <p:cNvPr id="5" name="Rectangle 4"/>
          <p:cNvSpPr>
            <a:spLocks noGrp="1" noChangeArrowheads="1"/>
          </p:cNvSpPr>
          <p:nvPr>
            <p:ph type="dt" sz="half" idx="10"/>
          </p:nvPr>
        </p:nvSpPr>
        <p:spPr/>
        <p:txBody>
          <a:bodyPr/>
          <a:lstStyle>
            <a:lvl1pPr>
              <a:defRPr/>
            </a:lvl1pPr>
          </a:lstStyle>
          <a:p>
            <a:fld id="{2D3155F6-3C1B-4FAB-BDFF-7A09FC8B59D1}" type="datetime1">
              <a:rPr lang="en-US" smtClean="0"/>
              <a:t>3/15/2016</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cSld name="Title, Text, and 2 Conten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a:lstStyle/>
          <a:p>
            <a:pPr lvl="0"/>
            <a:r>
              <a:rPr lang="en-US"/>
              <a:t>Click to edit Master title style</a:t>
            </a:r>
            <a:endParaRPr lang="en-US" dirty="0"/>
          </a:p>
        </p:txBody>
      </p:sp>
      <p:sp>
        <p:nvSpPr>
          <p:cNvPr id="6" name="Rectangle 4"/>
          <p:cNvSpPr>
            <a:spLocks noGrp="1" noChangeArrowheads="1"/>
          </p:cNvSpPr>
          <p:nvPr>
            <p:ph type="dt" sz="half" idx="10"/>
          </p:nvPr>
        </p:nvSpPr>
        <p:spPr/>
        <p:txBody>
          <a:bodyPr/>
          <a:lstStyle>
            <a:lvl1pPr>
              <a:defRPr/>
            </a:lvl1pPr>
          </a:lstStyle>
          <a:p>
            <a:fld id="{F9CCEEAC-AD9C-4715-B750-7895F6CE4220}" type="datetime1">
              <a:rPr lang="en-US" smtClean="0"/>
              <a:t>3/15/2016</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cSld name="Title and Table">
    <p:spTree>
      <p:nvGrpSpPr>
        <p:cNvPr id="1" name=""/>
        <p:cNvGrpSpPr/>
        <p:nvPr/>
      </p:nvGrpSpPr>
      <p:grpSpPr>
        <a:xfrm>
          <a:off x="0" y="0"/>
          <a:ext cx="0" cy="0"/>
          <a:chOff x="0" y="0"/>
          <a:chExt cx="0" cy="0"/>
        </a:xfrm>
      </p:grpSpPr>
      <p:sp>
        <p:nvSpPr>
          <p:cNvPr id="3" name="Table Placeholder 2"/>
          <p:cNvSpPr>
            <a:spLocks noGrp="1"/>
          </p:cNvSpPr>
          <p:nvPr>
            <p:ph type="tbl" idx="1"/>
          </p:nvPr>
        </p:nvSpPr>
        <p:spPr>
          <a:xfrm>
            <a:off x="685800" y="1981200"/>
            <a:ext cx="7772400" cy="4114800"/>
          </a:xfrm>
        </p:spPr>
        <p:txBody>
          <a:bodyPr/>
          <a:lstStyle/>
          <a:p>
            <a:pPr lvl="0"/>
            <a:r>
              <a:rPr lang="en-US" noProof="0"/>
              <a:t>Click icon to add table</a:t>
            </a:r>
          </a:p>
        </p:txBody>
      </p:sp>
      <p:sp>
        <p:nvSpPr>
          <p:cNvPr id="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a:lstStyle/>
          <a:p>
            <a:pPr lvl="0"/>
            <a:r>
              <a:rPr lang="en-US"/>
              <a:t>Click to edit Master title style</a:t>
            </a:r>
            <a:endParaRPr lang="en-US" dirty="0"/>
          </a:p>
        </p:txBody>
      </p:sp>
      <p:sp>
        <p:nvSpPr>
          <p:cNvPr id="4" name="Rectangle 4"/>
          <p:cNvSpPr>
            <a:spLocks noGrp="1" noChangeArrowheads="1"/>
          </p:cNvSpPr>
          <p:nvPr>
            <p:ph type="dt" sz="half" idx="10"/>
          </p:nvPr>
        </p:nvSpPr>
        <p:spPr/>
        <p:txBody>
          <a:bodyPr/>
          <a:lstStyle>
            <a:lvl1pPr>
              <a:defRPr/>
            </a:lvl1pPr>
          </a:lstStyle>
          <a:p>
            <a:fld id="{13B6BC83-40C8-41CF-A2E7-AED417FCDCB9}" type="datetime1">
              <a:rPr lang="en-US" smtClean="0"/>
              <a:t>3/15/2016</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923925" y="1600200"/>
            <a:ext cx="752475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fld id="{86FEACF6-7544-4557-A363-D99F4696002C}" type="datetime1">
              <a:rPr lang="en-US" smtClean="0"/>
              <a:t>3/15/2016</a:t>
            </a:fld>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fld id="{B4CB682E-F80C-4181-9611-5F3F7211EB48}" type="slidenum">
              <a:rPr lang="en-US" smtClean="0"/>
              <a:t>‹#›</a:t>
            </a:fld>
            <a:endParaRPr lang="en-US"/>
          </a:p>
        </p:txBody>
      </p:sp>
      <p:sp>
        <p:nvSpPr>
          <p:cNvPr id="7" name="Rounded Rectangle 6"/>
          <p:cNvSpPr/>
          <p:nvPr/>
        </p:nvSpPr>
        <p:spPr>
          <a:xfrm>
            <a:off x="171450" y="1249362"/>
            <a:ext cx="8810625" cy="46038"/>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lvl1pPr algn="ctr" rtl="0" eaLnBrk="1" fontAlgn="base" hangingPunct="1">
        <a:spcBef>
          <a:spcPct val="0"/>
        </a:spcBef>
        <a:spcAft>
          <a:spcPct val="0"/>
        </a:spcAft>
        <a:defRPr sz="3600" kern="1200">
          <a:solidFill>
            <a:schemeClr val="tx1"/>
          </a:solidFill>
          <a:latin typeface="+mj-lt"/>
          <a:ea typeface="+mj-ea"/>
          <a:cs typeface="+mj-cs"/>
        </a:defRPr>
      </a:lvl1pPr>
      <a:lvl2pPr algn="ctr" rtl="0" eaLnBrk="1" fontAlgn="base" hangingPunct="1">
        <a:spcBef>
          <a:spcPct val="0"/>
        </a:spcBef>
        <a:spcAft>
          <a:spcPct val="0"/>
        </a:spcAft>
        <a:defRPr sz="3600">
          <a:solidFill>
            <a:schemeClr val="tx1"/>
          </a:solidFill>
          <a:latin typeface="Calibri" pitchFamily="34" charset="0"/>
        </a:defRPr>
      </a:lvl2pPr>
      <a:lvl3pPr algn="ctr" rtl="0" eaLnBrk="1" fontAlgn="base" hangingPunct="1">
        <a:spcBef>
          <a:spcPct val="0"/>
        </a:spcBef>
        <a:spcAft>
          <a:spcPct val="0"/>
        </a:spcAft>
        <a:defRPr sz="3600">
          <a:solidFill>
            <a:schemeClr val="tx1"/>
          </a:solidFill>
          <a:latin typeface="Calibri" pitchFamily="34" charset="0"/>
        </a:defRPr>
      </a:lvl3pPr>
      <a:lvl4pPr algn="ctr" rtl="0" eaLnBrk="1" fontAlgn="base" hangingPunct="1">
        <a:spcBef>
          <a:spcPct val="0"/>
        </a:spcBef>
        <a:spcAft>
          <a:spcPct val="0"/>
        </a:spcAft>
        <a:defRPr sz="3600">
          <a:solidFill>
            <a:schemeClr val="tx1"/>
          </a:solidFill>
          <a:latin typeface="Calibri" pitchFamily="34" charset="0"/>
        </a:defRPr>
      </a:lvl4pPr>
      <a:lvl5pPr algn="ctr" rtl="0" eaLnBrk="1" fontAlgn="base" hangingPunct="1">
        <a:spcBef>
          <a:spcPct val="0"/>
        </a:spcBef>
        <a:spcAft>
          <a:spcPct val="0"/>
        </a:spcAft>
        <a:defRPr sz="36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Clr>
          <a:srgbClr val="C00000"/>
        </a:buClr>
        <a:buFont typeface="Arial"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lr>
          <a:srgbClr val="C00000"/>
        </a:buClr>
        <a:buFont typeface="Arial"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rgbClr val="C00000"/>
        </a:buClr>
        <a:buFont typeface="Arial"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lr>
          <a:srgbClr val="C00000"/>
        </a:buClr>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rgbClr val="C00000"/>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tags" Target="../tags/tag1.xml"/><Relationship Id="rId5" Type="http://schemas.openxmlformats.org/officeDocument/2006/relationships/image" Target="../media/image6.gif"/><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tags" Target="../tags/tag2.xml"/><Relationship Id="rId5" Type="http://schemas.openxmlformats.org/officeDocument/2006/relationships/image" Target="../media/image6.gif"/><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hyperlink" Target="Student%20Centered%20Learning%20-%20TeacherTube.flv" TargetMode="Externa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hyperlink" Target="http://images.google.com/imgres?imgurl=http://www.liv-n-letliv.net/romaniapics/childwriting.jpg&amp;imgrefurl=http://www.liv-n-letliv.net/ministry_reports.html&amp;h=486&amp;w=406&amp;sz=31&amp;tbnid=IJ5kpiSBPA9ftM:&amp;tbnh=126&amp;tbnw=105&amp;hl=en&amp;start=1&amp;prev=/images?q%3Dchild%2Blearning%26svnum%3D10%26hl%3Den%26lr%3D" TargetMode="External"/><Relationship Id="rId2" Type="http://schemas.openxmlformats.org/officeDocument/2006/relationships/image" Target="../media/image16.png"/><Relationship Id="rId1" Type="http://schemas.openxmlformats.org/officeDocument/2006/relationships/slideLayout" Target="../slideLayouts/slideLayout3.xml"/><Relationship Id="rId5" Type="http://schemas.openxmlformats.org/officeDocument/2006/relationships/comments" Target="../comments/comment1.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www.whitehouse.gov/omb/budget/fy2006/images/education-2.jpg" TargetMode="External"/><Relationship Id="rId1" Type="http://schemas.openxmlformats.org/officeDocument/2006/relationships/slideLayout" Target="../slideLayouts/slideLayout3.xml"/><Relationship Id="rId5" Type="http://schemas.openxmlformats.org/officeDocument/2006/relationships/image" Target="../media/image20.jpeg"/><Relationship Id="rId4" Type="http://schemas.openxmlformats.org/officeDocument/2006/relationships/hyperlink" Target="http://www.cabot.ac.uk/Intercambio%20web/Photo%20Gallery/school%202/images/students%20working%201.jpg"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hyperlink" Target="http://www.intel.com/content/dam/www/program/education/us/en/documents/assessing-projects/overview-and-benefits/student-centered-classroom-culture.pdf" TargetMode="External"/><Relationship Id="rId3" Type="http://schemas.openxmlformats.org/officeDocument/2006/relationships/hyperlink" Target="http://alisonlentz.blogspot.com/2012/04/on-relinquishing-control-in-classroom.html?m=1" TargetMode="External"/><Relationship Id="rId7" Type="http://schemas.openxmlformats.org/officeDocument/2006/relationships/hyperlink" Target="http://educatedtodeath.com/post/12164495790/0022-dont-give-up-on-relinquishing-control-to-your"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edtechideas.com/2010/11/24/relinquishing-control/" TargetMode="External"/><Relationship Id="rId5" Type="http://schemas.openxmlformats.org/officeDocument/2006/relationships/hyperlink" Target="http://www.cea-ace.ca/blog/donna-fry/2012/12/5/classroom-innovation-means-giving-control" TargetMode="External"/><Relationship Id="rId4" Type="http://schemas.openxmlformats.org/officeDocument/2006/relationships/hyperlink" Target="http://relinquishingcontrol.wikispaces.com/Start+with+the+Basics"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7322" y="539935"/>
            <a:ext cx="2705061" cy="16629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a:xfrm>
            <a:off x="637322" y="3449835"/>
            <a:ext cx="7696200" cy="1470025"/>
          </a:xfrm>
        </p:spPr>
        <p:txBody>
          <a:bodyPr>
            <a:noAutofit/>
          </a:bodyPr>
          <a:lstStyle/>
          <a:p>
            <a:pPr>
              <a:lnSpc>
                <a:spcPct val="150000"/>
              </a:lnSpc>
            </a:pPr>
            <a:r>
              <a:rPr lang="en-US" sz="4000" b="1" dirty="0">
                <a:latin typeface="Times New Roman" panose="02020603050405020304" pitchFamily="18" charset="0"/>
                <a:cs typeface="Times New Roman" panose="02020603050405020304" pitchFamily="18" charset="0"/>
              </a:rPr>
              <a:t>Shifting from TCC to LCC</a:t>
            </a:r>
            <a:br>
              <a:rPr lang="en-US" sz="4000" b="1" dirty="0">
                <a:latin typeface="Times New Roman" panose="02020603050405020304" pitchFamily="18" charset="0"/>
                <a:cs typeface="Times New Roman" panose="02020603050405020304" pitchFamily="18" charset="0"/>
              </a:rPr>
            </a:br>
            <a:r>
              <a:rPr lang="en-US" sz="4000" b="1" dirty="0">
                <a:latin typeface="Times New Roman" panose="02020603050405020304" pitchFamily="18" charset="0"/>
                <a:cs typeface="Times New Roman" panose="02020603050405020304" pitchFamily="18" charset="0"/>
              </a:rPr>
              <a:t>Student-Centered Learning:</a:t>
            </a:r>
            <a:br>
              <a:rPr lang="en-US" sz="4000" b="1" dirty="0">
                <a:latin typeface="Times New Roman" panose="02020603050405020304" pitchFamily="18" charset="0"/>
                <a:cs typeface="Times New Roman" panose="02020603050405020304" pitchFamily="18" charset="0"/>
              </a:rPr>
            </a:br>
            <a:r>
              <a:rPr lang="en-US" sz="4000" b="1" dirty="0">
                <a:latin typeface="Times New Roman" panose="02020603050405020304" pitchFamily="18" charset="0"/>
                <a:cs typeface="Times New Roman" panose="02020603050405020304" pitchFamily="18" charset="0"/>
              </a:rPr>
              <a:t>Relinquishing Control</a:t>
            </a:r>
            <a:br>
              <a:rPr lang="en-US" sz="4000" b="1" dirty="0">
                <a:latin typeface="Times New Roman" panose="02020603050405020304" pitchFamily="18" charset="0"/>
                <a:cs typeface="Times New Roman" panose="02020603050405020304" pitchFamily="18" charset="0"/>
              </a:rPr>
            </a:br>
            <a:r>
              <a:rPr lang="en-US" b="1" dirty="0">
                <a:solidFill>
                  <a:srgbClr val="FF0000"/>
                </a:solidFill>
                <a:latin typeface="Times New Roman" panose="02020603050405020304" pitchFamily="18" charset="0"/>
                <a:cs typeface="Times New Roman" panose="02020603050405020304" pitchFamily="18" charset="0"/>
              </a:rPr>
              <a:t>Mr. Emad </a:t>
            </a:r>
            <a:r>
              <a:rPr lang="en-US" b="1" dirty="0" err="1">
                <a:solidFill>
                  <a:srgbClr val="FF0000"/>
                </a:solidFill>
                <a:latin typeface="Times New Roman" panose="02020603050405020304" pitchFamily="18" charset="0"/>
                <a:cs typeface="Times New Roman" panose="02020603050405020304" pitchFamily="18" charset="0"/>
              </a:rPr>
              <a:t>Halawa</a:t>
            </a:r>
            <a:endParaRPr lang="en-US" sz="4000" b="1" dirty="0">
              <a:solidFill>
                <a:srgbClr val="FF0000"/>
              </a:solidFill>
              <a:latin typeface="Times New Roman" panose="02020603050405020304" pitchFamily="18" charset="0"/>
              <a:cs typeface="Times New Roman" panose="02020603050405020304" pitchFamily="18" charset="0"/>
            </a:endParaRPr>
          </a:p>
        </p:txBody>
      </p:sp>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94391" y="512226"/>
            <a:ext cx="2025711" cy="16629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عنصر نائب لرقم الشريحة 2"/>
          <p:cNvSpPr>
            <a:spLocks noGrp="1"/>
          </p:cNvSpPr>
          <p:nvPr>
            <p:ph type="sldNum" sz="quarter" idx="11"/>
          </p:nvPr>
        </p:nvSpPr>
        <p:spPr/>
        <p:txBody>
          <a:bodyPr/>
          <a:lstStyle/>
          <a:p>
            <a:fld id="{B4CB682E-F80C-4181-9611-5F3F7211EB48}" type="slidenum">
              <a:rPr lang="en-US" smtClean="0"/>
              <a:t>1</a:t>
            </a:fld>
            <a:endParaRPr lang="en-US"/>
          </a:p>
        </p:txBody>
      </p:sp>
    </p:spTree>
    <p:extLst>
      <p:ext uri="{BB962C8B-B14F-4D97-AF65-F5344CB8AC3E}">
        <p14:creationId xmlns:p14="http://schemas.microsoft.com/office/powerpoint/2010/main" val="3118002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anim calcmode="lin" valueType="num">
                                      <p:cBhvr additive="base">
                                        <p:cTn id="13" dur="500" fill="hold"/>
                                        <p:tgtEl>
                                          <p:spTgt spid="1028"/>
                                        </p:tgtEl>
                                        <p:attrNameLst>
                                          <p:attrName>ppt_x</p:attrName>
                                        </p:attrNameLst>
                                      </p:cBhvr>
                                      <p:tavLst>
                                        <p:tav tm="0">
                                          <p:val>
                                            <p:strVal val="#ppt_x"/>
                                          </p:val>
                                        </p:tav>
                                        <p:tav tm="100000">
                                          <p:val>
                                            <p:strVal val="#ppt_x"/>
                                          </p:val>
                                        </p:tav>
                                      </p:tavLst>
                                    </p:anim>
                                    <p:anim calcmode="lin" valueType="num">
                                      <p:cBhvr additive="base">
                                        <p:cTn id="14"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45475" y="768950"/>
            <a:ext cx="8915400" cy="1219200"/>
          </a:xfrm>
        </p:spPr>
        <p:txBody>
          <a:bodyPr>
            <a:noAutofit/>
          </a:bodyPr>
          <a:lstStyle/>
          <a:p>
            <a:pPr algn="l"/>
            <a:r>
              <a:rPr lang="en-US" sz="3600" b="1" dirty="0">
                <a:latin typeface="Times New Roman" panose="02020603050405020304" pitchFamily="18" charset="0"/>
                <a:cs typeface="Times New Roman" panose="02020603050405020304" pitchFamily="18" charset="0"/>
              </a:rPr>
              <a:t>  </a:t>
            </a:r>
            <a:r>
              <a:rPr lang="en-US" sz="3600" b="1" u="sng" dirty="0">
                <a:latin typeface="Times New Roman" panose="02020603050405020304" pitchFamily="18" charset="0"/>
                <a:cs typeface="Times New Roman" panose="02020603050405020304" pitchFamily="18" charset="0"/>
              </a:rPr>
              <a:t>Objectives :</a:t>
            </a:r>
            <a:r>
              <a:rPr lang="en-US" sz="3800" b="1" dirty="0"/>
              <a:t>   </a:t>
            </a:r>
            <a:br>
              <a:rPr lang="en-US" sz="3800" b="1" dirty="0"/>
            </a:br>
            <a:r>
              <a:rPr lang="en-US" sz="3800" b="1" dirty="0"/>
              <a:t>             </a:t>
            </a:r>
            <a:r>
              <a:rPr lang="en-US" sz="2000" b="1" i="1" dirty="0">
                <a:latin typeface="Times New Roman" panose="02020603050405020304" pitchFamily="18" charset="0"/>
                <a:cs typeface="Times New Roman" panose="02020603050405020304" pitchFamily="18" charset="0"/>
              </a:rPr>
              <a:t>Through out this presentation the attendants would:</a:t>
            </a:r>
            <a:endParaRPr lang="en-US" sz="3800" b="1" dirty="0"/>
          </a:p>
        </p:txBody>
      </p:sp>
      <p:sp>
        <p:nvSpPr>
          <p:cNvPr id="3" name="Title 1"/>
          <p:cNvSpPr txBox="1">
            <a:spLocks/>
          </p:cNvSpPr>
          <p:nvPr/>
        </p:nvSpPr>
        <p:spPr>
          <a:xfrm>
            <a:off x="83130" y="3435950"/>
            <a:ext cx="9379525" cy="1219200"/>
          </a:xfrm>
          <a:prstGeom prst="rect">
            <a:avLst/>
          </a:prstGeom>
          <a:ln>
            <a:noFill/>
          </a:ln>
        </p:spPr>
        <p:txBody>
          <a:bodyPr vert="horz" lIns="0" tIns="0" rIns="18288" bIns="0" anchor="b">
            <a:no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l"/>
            <a:r>
              <a:rPr lang="en-US" sz="3400" dirty="0">
                <a:solidFill>
                  <a:schemeClr val="tx1"/>
                </a:solidFill>
                <a:effectLst/>
              </a:rPr>
              <a:t>    - </a:t>
            </a:r>
            <a:r>
              <a:rPr lang="en-US" sz="3200" dirty="0">
                <a:solidFill>
                  <a:schemeClr val="tx1"/>
                </a:solidFill>
                <a:effectLst/>
              </a:rPr>
              <a:t>discuss the practicality of some suggested </a:t>
            </a:r>
          </a:p>
          <a:p>
            <a:pPr algn="l"/>
            <a:r>
              <a:rPr lang="en-US" sz="3200" dirty="0">
                <a:solidFill>
                  <a:schemeClr val="tx1"/>
                </a:solidFill>
                <a:effectLst/>
              </a:rPr>
              <a:t>       techniques and strategies to change TCC  to LCC.</a:t>
            </a:r>
          </a:p>
        </p:txBody>
      </p:sp>
      <p:sp>
        <p:nvSpPr>
          <p:cNvPr id="4" name="Title 1"/>
          <p:cNvSpPr txBox="1">
            <a:spLocks/>
          </p:cNvSpPr>
          <p:nvPr/>
        </p:nvSpPr>
        <p:spPr>
          <a:xfrm>
            <a:off x="145475" y="2064350"/>
            <a:ext cx="8915400" cy="1295400"/>
          </a:xfrm>
          <a:prstGeom prst="rect">
            <a:avLst/>
          </a:prstGeom>
          <a:ln>
            <a:noFill/>
          </a:ln>
        </p:spPr>
        <p:txBody>
          <a:bodyPr vert="horz" lIns="0" tIns="0" rIns="18288" bIns="0" anchor="b">
            <a:no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l"/>
            <a:r>
              <a:rPr lang="en-US" sz="3800" dirty="0">
                <a:solidFill>
                  <a:schemeClr val="tx1"/>
                </a:solidFill>
                <a:effectLst/>
              </a:rPr>
              <a:t>   - </a:t>
            </a:r>
            <a:r>
              <a:rPr lang="en-US" sz="3200" dirty="0">
                <a:solidFill>
                  <a:schemeClr val="tx1"/>
                </a:solidFill>
                <a:effectLst/>
              </a:rPr>
              <a:t>discuss the features of TCCs and LCCs and  </a:t>
            </a:r>
          </a:p>
          <a:p>
            <a:pPr algn="l"/>
            <a:r>
              <a:rPr lang="en-US" sz="3200" dirty="0">
                <a:solidFill>
                  <a:schemeClr val="tx1"/>
                </a:solidFill>
                <a:effectLst/>
              </a:rPr>
              <a:t>       how to judge  his/her performance as a teacher.</a:t>
            </a:r>
          </a:p>
        </p:txBody>
      </p:sp>
      <p:sp>
        <p:nvSpPr>
          <p:cNvPr id="5" name="Title 1"/>
          <p:cNvSpPr txBox="1">
            <a:spLocks/>
          </p:cNvSpPr>
          <p:nvPr/>
        </p:nvSpPr>
        <p:spPr>
          <a:xfrm>
            <a:off x="145475" y="4869890"/>
            <a:ext cx="9067800" cy="990600"/>
          </a:xfrm>
          <a:prstGeom prst="rect">
            <a:avLst/>
          </a:prstGeom>
          <a:ln>
            <a:noFill/>
          </a:ln>
        </p:spPr>
        <p:txBody>
          <a:bodyPr vert="horz" lIns="0" tIns="0" rIns="18288" bIns="0" anchor="b">
            <a:no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l"/>
            <a:r>
              <a:rPr lang="en-US" sz="3800" dirty="0">
                <a:solidFill>
                  <a:schemeClr val="tx1"/>
                </a:solidFill>
                <a:effectLst/>
              </a:rPr>
              <a:t>   - </a:t>
            </a:r>
            <a:r>
              <a:rPr lang="en-US" sz="3200" dirty="0">
                <a:solidFill>
                  <a:schemeClr val="tx1"/>
                </a:solidFill>
                <a:effectLst/>
              </a:rPr>
              <a:t>discuss some obstacles and how to overcome.</a:t>
            </a:r>
          </a:p>
        </p:txBody>
      </p:sp>
      <p:sp>
        <p:nvSpPr>
          <p:cNvPr id="6" name="عنصر نائب لرقم الشريحة 5"/>
          <p:cNvSpPr>
            <a:spLocks noGrp="1"/>
          </p:cNvSpPr>
          <p:nvPr>
            <p:ph type="sldNum" sz="quarter" idx="11"/>
          </p:nvPr>
        </p:nvSpPr>
        <p:spPr/>
        <p:txBody>
          <a:bodyPr/>
          <a:lstStyle/>
          <a:p>
            <a:fld id="{B4CB682E-F80C-4181-9611-5F3F7211EB48}" type="slidenum">
              <a:rPr lang="en-US" smtClean="0"/>
              <a:t>2</a:t>
            </a:fld>
            <a:endParaRPr lang="en-US"/>
          </a:p>
        </p:txBody>
      </p:sp>
    </p:spTree>
    <p:extLst>
      <p:ext uri="{BB962C8B-B14F-4D97-AF65-F5344CB8AC3E}">
        <p14:creationId xmlns:p14="http://schemas.microsoft.com/office/powerpoint/2010/main" val="4185400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noFill/>
        </p:spPr>
        <p:txBody>
          <a:bodyPr/>
          <a:lstStyle/>
          <a:p>
            <a:pPr algn="ctr" eaLnBrk="1" hangingPunct="1"/>
            <a:r>
              <a:rPr lang="en-US" altLang="en-US" dirty="0"/>
              <a:t>Discuss the following photos</a:t>
            </a:r>
          </a:p>
        </p:txBody>
      </p:sp>
      <p:pic>
        <p:nvPicPr>
          <p:cNvPr id="16387" name="Picture 7" descr="funnel"/>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1547813" y="2997200"/>
            <a:ext cx="2571750" cy="2735263"/>
          </a:xfrm>
          <a:noFill/>
        </p:spPr>
      </p:pic>
      <p:pic>
        <p:nvPicPr>
          <p:cNvPr id="16388" name="Picture 9" descr="lecture"/>
          <p:cNvPicPr>
            <a:picLocks noGrp="1" noChangeAspect="1" noChangeArrowheads="1" noCrop="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4932363" y="3068638"/>
            <a:ext cx="2633662" cy="2736850"/>
          </a:xfrm>
          <a:noFill/>
        </p:spPr>
      </p:pic>
      <p:sp>
        <p:nvSpPr>
          <p:cNvPr id="16389" name="Rectangle 12"/>
          <p:cNvSpPr>
            <a:spLocks noGrp="1" noChangeArrowheads="1"/>
          </p:cNvSpPr>
          <p:nvPr>
            <p:ph type="body" sz="half" idx="1"/>
          </p:nvPr>
        </p:nvSpPr>
        <p:spPr>
          <a:xfrm>
            <a:off x="611188" y="1684328"/>
            <a:ext cx="8218487" cy="579437"/>
          </a:xfrm>
          <a:noFill/>
        </p:spPr>
        <p:txBody>
          <a:bodyPr lIns="90000" tIns="46800" rIns="90000" bIns="46800">
            <a:spAutoFit/>
          </a:bodyPr>
          <a:lstStyle/>
          <a:p>
            <a:pPr marL="0" indent="0" algn="ctr" eaLnBrk="1" hangingPunct="1">
              <a:spcBef>
                <a:spcPct val="50000"/>
              </a:spcBef>
              <a:buFontTx/>
              <a:buNone/>
            </a:pPr>
            <a:r>
              <a:rPr lang="en-US" altLang="en-US" dirty="0">
                <a:solidFill>
                  <a:srgbClr val="D00028"/>
                </a:solidFill>
              </a:rPr>
              <a:t>“It is a rain of information”</a:t>
            </a:r>
          </a:p>
        </p:txBody>
      </p:sp>
    </p:spTree>
    <p:custDataLst>
      <p:tags r:id="rId1"/>
    </p:custDataLst>
    <p:extLst>
      <p:ext uri="{BB962C8B-B14F-4D97-AF65-F5344CB8AC3E}">
        <p14:creationId xmlns:p14="http://schemas.microsoft.com/office/powerpoint/2010/main" val="143537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anim calcmode="lin" valueType="num">
                                      <p:cBhvr additive="base">
                                        <p:cTn id="7" dur="500" fill="hold"/>
                                        <p:tgtEl>
                                          <p:spTgt spid="16386"/>
                                        </p:tgtEl>
                                        <p:attrNameLst>
                                          <p:attrName>ppt_x</p:attrName>
                                        </p:attrNameLst>
                                      </p:cBhvr>
                                      <p:tavLst>
                                        <p:tav tm="0">
                                          <p:val>
                                            <p:strVal val="#ppt_x"/>
                                          </p:val>
                                        </p:tav>
                                        <p:tav tm="100000">
                                          <p:val>
                                            <p:strVal val="#ppt_x"/>
                                          </p:val>
                                        </p:tav>
                                      </p:tavLst>
                                    </p:anim>
                                    <p:anim calcmode="lin" valueType="num">
                                      <p:cBhvr additive="base">
                                        <p:cTn id="8" dur="500" fill="hold"/>
                                        <p:tgtEl>
                                          <p:spTgt spid="1638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389">
                                            <p:txEl>
                                              <p:pRg st="0" end="0"/>
                                            </p:txEl>
                                          </p:spTgt>
                                        </p:tgtEl>
                                        <p:attrNameLst>
                                          <p:attrName>style.visibility</p:attrName>
                                        </p:attrNameLst>
                                      </p:cBhvr>
                                      <p:to>
                                        <p:strVal val="visible"/>
                                      </p:to>
                                    </p:set>
                                    <p:anim calcmode="lin" valueType="num">
                                      <p:cBhvr additive="base">
                                        <p:cTn id="13" dur="500" fill="hold"/>
                                        <p:tgtEl>
                                          <p:spTgt spid="1638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38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6387"/>
                                        </p:tgtEl>
                                        <p:attrNameLst>
                                          <p:attrName>style.visibility</p:attrName>
                                        </p:attrNameLst>
                                      </p:cBhvr>
                                      <p:to>
                                        <p:strVal val="visible"/>
                                      </p:to>
                                    </p:set>
                                    <p:anim calcmode="lin" valueType="num">
                                      <p:cBhvr additive="base">
                                        <p:cTn id="19" dur="500" fill="hold"/>
                                        <p:tgtEl>
                                          <p:spTgt spid="16387"/>
                                        </p:tgtEl>
                                        <p:attrNameLst>
                                          <p:attrName>ppt_x</p:attrName>
                                        </p:attrNameLst>
                                      </p:cBhvr>
                                      <p:tavLst>
                                        <p:tav tm="0">
                                          <p:val>
                                            <p:strVal val="#ppt_x"/>
                                          </p:val>
                                        </p:tav>
                                        <p:tav tm="100000">
                                          <p:val>
                                            <p:strVal val="#ppt_x"/>
                                          </p:val>
                                        </p:tav>
                                      </p:tavLst>
                                    </p:anim>
                                    <p:anim calcmode="lin" valueType="num">
                                      <p:cBhvr additive="base">
                                        <p:cTn id="20" dur="500" fill="hold"/>
                                        <p:tgtEl>
                                          <p:spTgt spid="1638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6388"/>
                                        </p:tgtEl>
                                        <p:attrNameLst>
                                          <p:attrName>style.visibility</p:attrName>
                                        </p:attrNameLst>
                                      </p:cBhvr>
                                      <p:to>
                                        <p:strVal val="visible"/>
                                      </p:to>
                                    </p:set>
                                    <p:anim calcmode="lin" valueType="num">
                                      <p:cBhvr additive="base">
                                        <p:cTn id="23" dur="500" fill="hold"/>
                                        <p:tgtEl>
                                          <p:spTgt spid="16388"/>
                                        </p:tgtEl>
                                        <p:attrNameLst>
                                          <p:attrName>ppt_x</p:attrName>
                                        </p:attrNameLst>
                                      </p:cBhvr>
                                      <p:tavLst>
                                        <p:tav tm="0">
                                          <p:val>
                                            <p:strVal val="#ppt_x"/>
                                          </p:val>
                                        </p:tav>
                                        <p:tav tm="100000">
                                          <p:val>
                                            <p:strVal val="#ppt_x"/>
                                          </p:val>
                                        </p:tav>
                                      </p:tavLst>
                                    </p:anim>
                                    <p:anim calcmode="lin" valueType="num">
                                      <p:cBhvr additive="base">
                                        <p:cTn id="24" dur="500" fill="hold"/>
                                        <p:tgtEl>
                                          <p:spTgt spid="163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9"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387" name="Picture 7" descr="funnel"/>
          <p:cNvPicPr>
            <a:picLocks noGrp="1" noChangeAspect="1" noChangeArrowheads="1"/>
          </p:cNvPicPr>
          <p:nvPr>
            <p:ph sz="quarter" idx="2"/>
          </p:nvPr>
        </p:nvPicPr>
        <p:blipFill>
          <a:blip r:embed="rId4" cstate="print">
            <a:extLst>
              <a:ext uri="{28A0092B-C50C-407E-A947-70E740481C1C}">
                <a14:useLocalDpi xmlns:a14="http://schemas.microsoft.com/office/drawing/2010/main" val="0"/>
              </a:ext>
            </a:extLst>
          </a:blip>
          <a:srcRect/>
          <a:stretch>
            <a:fillRect/>
          </a:stretch>
        </p:blipFill>
        <p:spPr>
          <a:xfrm>
            <a:off x="1090612" y="4600901"/>
            <a:ext cx="1611023" cy="1713453"/>
          </a:xfrm>
          <a:noFill/>
        </p:spPr>
      </p:pic>
      <p:pic>
        <p:nvPicPr>
          <p:cNvPr id="16388" name="Picture 9" descr="lecture"/>
          <p:cNvPicPr>
            <a:picLocks noGrp="1" noChangeAspect="1" noChangeArrowheads="1" noCrop="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6387091" y="4770138"/>
            <a:ext cx="1676255" cy="1741931"/>
          </a:xfrm>
          <a:noFill/>
        </p:spPr>
      </p:pic>
      <p:sp>
        <p:nvSpPr>
          <p:cNvPr id="16389" name="Rectangle 12"/>
          <p:cNvSpPr>
            <a:spLocks noGrp="1" noChangeArrowheads="1"/>
          </p:cNvSpPr>
          <p:nvPr>
            <p:ph type="body" sz="half" idx="1"/>
          </p:nvPr>
        </p:nvSpPr>
        <p:spPr>
          <a:xfrm>
            <a:off x="611188" y="866883"/>
            <a:ext cx="8218487" cy="579437"/>
          </a:xfrm>
          <a:noFill/>
        </p:spPr>
        <p:txBody>
          <a:bodyPr lIns="90000" tIns="46800" rIns="90000" bIns="46800">
            <a:spAutoFit/>
          </a:bodyPr>
          <a:lstStyle/>
          <a:p>
            <a:pPr marL="0" indent="0" algn="ctr" eaLnBrk="1" hangingPunct="1">
              <a:spcBef>
                <a:spcPct val="50000"/>
              </a:spcBef>
              <a:buFontTx/>
              <a:buNone/>
            </a:pPr>
            <a:r>
              <a:rPr lang="en-US" altLang="en-US" dirty="0">
                <a:solidFill>
                  <a:srgbClr val="D00028"/>
                </a:solidFill>
              </a:rPr>
              <a:t>“It is a rain of information”</a:t>
            </a:r>
          </a:p>
        </p:txBody>
      </p:sp>
      <p:sp>
        <p:nvSpPr>
          <p:cNvPr id="3" name="مستطيل 2"/>
          <p:cNvSpPr/>
          <p:nvPr/>
        </p:nvSpPr>
        <p:spPr>
          <a:xfrm>
            <a:off x="886691" y="2053027"/>
            <a:ext cx="7356763" cy="2246769"/>
          </a:xfrm>
          <a:prstGeom prst="rect">
            <a:avLst/>
          </a:prstGeom>
        </p:spPr>
        <p:txBody>
          <a:bodyPr wrap="square">
            <a:spAutoFit/>
          </a:bodyPr>
          <a:lstStyle/>
          <a:p>
            <a:r>
              <a:rPr lang="en-US" altLang="en-US" sz="2800" dirty="0"/>
              <a:t>“</a:t>
            </a:r>
            <a:r>
              <a:rPr lang="en-US" altLang="ja-JP" sz="2800" dirty="0"/>
              <a:t>In traditional classes, students learn not to ask too many questions, instead they learn to listen and repeat the expected answers. Students are the receivers of information, and the teacher is the dispenser. </a:t>
            </a:r>
            <a:endParaRPr lang="en-US" sz="2800" dirty="0"/>
          </a:p>
        </p:txBody>
      </p:sp>
    </p:spTree>
    <p:custDataLst>
      <p:tags r:id="rId1"/>
    </p:custDataLst>
    <p:extLst>
      <p:ext uri="{BB962C8B-B14F-4D97-AF65-F5344CB8AC3E}">
        <p14:creationId xmlns:p14="http://schemas.microsoft.com/office/powerpoint/2010/main" val="143537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389">
                                            <p:txEl>
                                              <p:pRg st="0" end="0"/>
                                            </p:txEl>
                                          </p:spTgt>
                                        </p:tgtEl>
                                        <p:attrNameLst>
                                          <p:attrName>style.visibility</p:attrName>
                                        </p:attrNameLst>
                                      </p:cBhvr>
                                      <p:to>
                                        <p:strVal val="visible"/>
                                      </p:to>
                                    </p:set>
                                    <p:anim calcmode="lin" valueType="num">
                                      <p:cBhvr additive="base">
                                        <p:cTn id="7" dur="500" fill="hold"/>
                                        <p:tgtEl>
                                          <p:spTgt spid="1638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9" grpId="0" build="p"/>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4905022" y="1538112"/>
            <a:ext cx="2058188" cy="2078566"/>
          </a:xfrm>
          <a:prstGeom prst="rect">
            <a:avLst/>
          </a:prstGeom>
        </p:spPr>
      </p:pic>
      <p:pic>
        <p:nvPicPr>
          <p:cNvPr id="7" name="Picture 6"/>
          <p:cNvPicPr>
            <a:picLocks noChangeAspect="1"/>
          </p:cNvPicPr>
          <p:nvPr/>
        </p:nvPicPr>
        <p:blipFill>
          <a:blip r:embed="rId3"/>
          <a:stretch>
            <a:fillRect/>
          </a:stretch>
        </p:blipFill>
        <p:spPr>
          <a:xfrm>
            <a:off x="4635502" y="4165346"/>
            <a:ext cx="2913942" cy="2118025"/>
          </a:xfrm>
          <a:prstGeom prst="rect">
            <a:avLst/>
          </a:prstGeom>
        </p:spPr>
      </p:pic>
      <p:sp>
        <p:nvSpPr>
          <p:cNvPr id="2" name="Content Placeholder 1"/>
          <p:cNvSpPr>
            <a:spLocks noGrp="1"/>
          </p:cNvSpPr>
          <p:nvPr>
            <p:ph idx="1"/>
          </p:nvPr>
        </p:nvSpPr>
        <p:spPr>
          <a:xfrm>
            <a:off x="593372" y="1721556"/>
            <a:ext cx="4338461" cy="4525963"/>
          </a:xfrm>
        </p:spPr>
        <p:txBody>
          <a:bodyPr/>
          <a:lstStyle/>
          <a:p>
            <a:pPr marL="0" indent="0">
              <a:spcBef>
                <a:spcPts val="1776"/>
              </a:spcBef>
              <a:buNone/>
            </a:pPr>
            <a:r>
              <a:rPr lang="en-US" sz="2400" dirty="0"/>
              <a:t>Movement toward:</a:t>
            </a:r>
          </a:p>
          <a:p>
            <a:pPr>
              <a:spcBef>
                <a:spcPts val="1776"/>
              </a:spcBef>
            </a:pPr>
            <a:r>
              <a:rPr lang="en-US" sz="2400" dirty="0"/>
              <a:t>Competency based versus knowledge-based education.</a:t>
            </a:r>
          </a:p>
          <a:p>
            <a:pPr>
              <a:spcBef>
                <a:spcPts val="1776"/>
              </a:spcBef>
            </a:pPr>
            <a:r>
              <a:rPr lang="en-US" sz="2400" dirty="0"/>
              <a:t>“Guide on the Side” versus “Sage on the Stage.” </a:t>
            </a:r>
          </a:p>
          <a:p>
            <a:pPr>
              <a:spcBef>
                <a:spcPts val="1776"/>
              </a:spcBef>
            </a:pPr>
            <a:r>
              <a:rPr lang="en-US" sz="2400" dirty="0"/>
              <a:t>Critical thinking versus specific content knowledge.</a:t>
            </a:r>
          </a:p>
          <a:p>
            <a:pPr>
              <a:spcBef>
                <a:spcPts val="1776"/>
              </a:spcBef>
            </a:pPr>
            <a:endParaRPr lang="en-US" sz="2400" dirty="0"/>
          </a:p>
        </p:txBody>
      </p:sp>
      <p:sp>
        <p:nvSpPr>
          <p:cNvPr id="3" name="Title 2"/>
          <p:cNvSpPr>
            <a:spLocks noGrp="1"/>
          </p:cNvSpPr>
          <p:nvPr>
            <p:ph type="title"/>
          </p:nvPr>
        </p:nvSpPr>
        <p:spPr/>
        <p:txBody>
          <a:bodyPr/>
          <a:lstStyle/>
          <a:p>
            <a:r>
              <a:rPr lang="en-US" dirty="0"/>
              <a:t>Some Current Trends</a:t>
            </a:r>
          </a:p>
        </p:txBody>
      </p:sp>
      <p:pic>
        <p:nvPicPr>
          <p:cNvPr id="5" name="Picture 4"/>
          <p:cNvPicPr>
            <a:picLocks noChangeAspect="1"/>
          </p:cNvPicPr>
          <p:nvPr/>
        </p:nvPicPr>
        <p:blipFill>
          <a:blip r:embed="rId4"/>
          <a:stretch>
            <a:fillRect/>
          </a:stretch>
        </p:blipFill>
        <p:spPr>
          <a:xfrm>
            <a:off x="6654799" y="2974627"/>
            <a:ext cx="2178756" cy="1485895"/>
          </a:xfrm>
          <a:prstGeom prst="rect">
            <a:avLst/>
          </a:prstGeom>
        </p:spPr>
      </p:pic>
    </p:spTree>
    <p:extLst>
      <p:ext uri="{BB962C8B-B14F-4D97-AF65-F5344CB8AC3E}">
        <p14:creationId xmlns:p14="http://schemas.microsoft.com/office/powerpoint/2010/main" val="1277520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additive="base">
                                        <p:cTn id="19"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2" end="2"/>
                                            </p:txEl>
                                          </p:spTgt>
                                        </p:tgtEl>
                                        <p:attrNameLst>
                                          <p:attrName>style.visibility</p:attrName>
                                        </p:attrNameLst>
                                      </p:cBhvr>
                                      <p:to>
                                        <p:strVal val="visible"/>
                                      </p:to>
                                    </p:set>
                                    <p:anim calcmode="lin" valueType="num">
                                      <p:cBhvr additive="base">
                                        <p:cTn id="3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3" end="3"/>
                                            </p:txEl>
                                          </p:spTgt>
                                        </p:tgtEl>
                                        <p:attrNameLst>
                                          <p:attrName>style.visibility</p:attrName>
                                        </p:attrNameLst>
                                      </p:cBhvr>
                                      <p:to>
                                        <p:strVal val="visible"/>
                                      </p:to>
                                    </p:set>
                                    <p:anim calcmode="lin" valueType="num">
                                      <p:cBhvr additive="base">
                                        <p:cTn id="4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95967"/>
            <a:ext cx="4008967" cy="1538110"/>
          </a:xfrm>
        </p:spPr>
        <p:txBody>
          <a:bodyPr/>
          <a:lstStyle/>
          <a:p>
            <a:pPr marL="0" indent="0">
              <a:buNone/>
            </a:pPr>
            <a:r>
              <a:rPr lang="en-US" sz="2000" b="1" i="1" dirty="0"/>
              <a:t>An object in motion continues in motion with the same speed and in the same direction unless another force acts upon it to slow it down or stop it. </a:t>
            </a:r>
            <a:endParaRPr lang="en-US" sz="2000" b="1" dirty="0"/>
          </a:p>
        </p:txBody>
      </p:sp>
      <p:sp>
        <p:nvSpPr>
          <p:cNvPr id="3" name="Title 2"/>
          <p:cNvSpPr>
            <a:spLocks noGrp="1"/>
          </p:cNvSpPr>
          <p:nvPr>
            <p:ph type="title"/>
          </p:nvPr>
        </p:nvSpPr>
        <p:spPr/>
        <p:txBody>
          <a:bodyPr/>
          <a:lstStyle/>
          <a:p>
            <a:r>
              <a:rPr lang="en-US" sz="3000" b="1" dirty="0"/>
              <a:t>Newton’s First Law of Motion:  The Law of Inertia</a:t>
            </a:r>
          </a:p>
        </p:txBody>
      </p:sp>
      <p:sp>
        <p:nvSpPr>
          <p:cNvPr id="6" name="Content Placeholder 1"/>
          <p:cNvSpPr txBox="1">
            <a:spLocks/>
          </p:cNvSpPr>
          <p:nvPr/>
        </p:nvSpPr>
        <p:spPr bwMode="auto">
          <a:xfrm>
            <a:off x="5308377" y="3085473"/>
            <a:ext cx="3725333" cy="129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AD1F1F"/>
              </a:buClr>
              <a:buFont typeface="Arial"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lr>
                <a:srgbClr val="AD1F1F"/>
              </a:buClr>
              <a:buFont typeface="Arial"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rgbClr val="AD1F1F"/>
              </a:buClr>
              <a:buFont typeface="Arial"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lr>
                <a:srgbClr val="AD1F1F"/>
              </a:buClr>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rgbClr val="AD1F1F"/>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b="1" i="1" dirty="0"/>
              <a:t>An object at rest will remain at rest unless another force acts upon it to make it move.</a:t>
            </a:r>
            <a:endParaRPr lang="en-US" sz="2000" b="1" dirty="0"/>
          </a:p>
          <a:p>
            <a:pPr marL="0" indent="0">
              <a:buNone/>
            </a:pPr>
            <a:endParaRPr lang="en-US" sz="2000" dirty="0"/>
          </a:p>
        </p:txBody>
      </p:sp>
      <p:cxnSp>
        <p:nvCxnSpPr>
          <p:cNvPr id="18" name="Straight Connector 17"/>
          <p:cNvCxnSpPr/>
          <p:nvPr/>
        </p:nvCxnSpPr>
        <p:spPr>
          <a:xfrm>
            <a:off x="392289" y="3890113"/>
            <a:ext cx="1684421" cy="865331"/>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076709" y="4769555"/>
            <a:ext cx="1515979"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1234500" y="3638853"/>
            <a:ext cx="673768" cy="692265"/>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Arrow Connector 20"/>
          <p:cNvCxnSpPr/>
          <p:nvPr/>
        </p:nvCxnSpPr>
        <p:spPr>
          <a:xfrm>
            <a:off x="392289" y="3155244"/>
            <a:ext cx="842211" cy="6140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2750478" y="3758508"/>
            <a:ext cx="336884" cy="989880"/>
          </a:xfrm>
          <a:prstGeom prst="rect">
            <a:avLst/>
          </a:prstGeom>
          <a:solidFill>
            <a:srgbClr val="B00000"/>
          </a:solidFill>
          <a:ln>
            <a:solidFill>
              <a:srgbClr val="B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Connector 27"/>
          <p:cNvCxnSpPr/>
          <p:nvPr/>
        </p:nvCxnSpPr>
        <p:spPr>
          <a:xfrm>
            <a:off x="5650090" y="5201353"/>
            <a:ext cx="3048000" cy="0"/>
          </a:xfrm>
          <a:prstGeom prst="line">
            <a:avLst/>
          </a:prstGeom>
        </p:spPr>
        <p:style>
          <a:lnRef idx="1">
            <a:schemeClr val="accent1"/>
          </a:lnRef>
          <a:fillRef idx="0">
            <a:schemeClr val="accent1"/>
          </a:fillRef>
          <a:effectRef idx="0">
            <a:schemeClr val="accent1"/>
          </a:effectRef>
          <a:fontRef idx="minor">
            <a:schemeClr val="tx1"/>
          </a:fontRef>
        </p:style>
      </p:cxnSp>
      <p:sp>
        <p:nvSpPr>
          <p:cNvPr id="37" name="Oval 36"/>
          <p:cNvSpPr/>
          <p:nvPr/>
        </p:nvSpPr>
        <p:spPr>
          <a:xfrm>
            <a:off x="5607756" y="4500034"/>
            <a:ext cx="673768" cy="692265"/>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38" name="Oval 37"/>
          <p:cNvSpPr/>
          <p:nvPr/>
        </p:nvSpPr>
        <p:spPr>
          <a:xfrm>
            <a:off x="7030125" y="4500034"/>
            <a:ext cx="673768" cy="692265"/>
          </a:xfrm>
          <a:prstGeom prst="ellipse">
            <a:avLst/>
          </a:prstGeom>
          <a:solidFill>
            <a:srgbClr val="B00000"/>
          </a:solidFill>
          <a:ln>
            <a:solidFill>
              <a:srgbClr val="B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Content Placeholder 1"/>
          <p:cNvSpPr txBox="1">
            <a:spLocks/>
          </p:cNvSpPr>
          <p:nvPr/>
        </p:nvSpPr>
        <p:spPr bwMode="auto">
          <a:xfrm>
            <a:off x="706582" y="5611097"/>
            <a:ext cx="7564582" cy="53904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AD1F1F"/>
              </a:buClr>
              <a:buFont typeface="Arial"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lr>
                <a:srgbClr val="AD1F1F"/>
              </a:buClr>
              <a:buFont typeface="Arial"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rgbClr val="AD1F1F"/>
              </a:buClr>
              <a:buFont typeface="Arial"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lr>
                <a:srgbClr val="AD1F1F"/>
              </a:buClr>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rgbClr val="AD1F1F"/>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a:solidFill>
                  <a:srgbClr val="B00000"/>
                </a:solidFill>
              </a:rPr>
              <a:t>Which kind of force do you want to be?</a:t>
            </a:r>
          </a:p>
        </p:txBody>
      </p:sp>
    </p:spTree>
    <p:extLst>
      <p:ext uri="{BB962C8B-B14F-4D97-AF65-F5344CB8AC3E}">
        <p14:creationId xmlns:p14="http://schemas.microsoft.com/office/powerpoint/2010/main" val="541627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0" nodeType="clickEffect">
                                  <p:stCondLst>
                                    <p:cond delay="0"/>
                                  </p:stCondLst>
                                  <p:childTnLst>
                                    <p:animMotion origin="layout" path="M 3.61111E-6 7.40741E-7 L 0.09097 0.04838 " pathEditMode="relative" rAng="0" ptsTypes="AA">
                                      <p:cBhvr>
                                        <p:cTn id="18" dur="500" fill="hold"/>
                                        <p:tgtEl>
                                          <p:spTgt spid="20"/>
                                        </p:tgtEl>
                                        <p:attrNameLst>
                                          <p:attrName>ppt_x</p:attrName>
                                          <p:attrName>ppt_y</p:attrName>
                                        </p:attrNameLst>
                                      </p:cBhvr>
                                      <p:rCtr x="4549" y="2407"/>
                                    </p:animMotion>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0" presetClass="path" presetSubtype="0" accel="50000" decel="50000" fill="hold" grpId="0" nodeType="clickEffect">
                                  <p:stCondLst>
                                    <p:cond delay="0"/>
                                  </p:stCondLst>
                                  <p:childTnLst>
                                    <p:animMotion origin="layout" path="M -2.22222E-6 1.48148E-6 L 0.08264 -0.00116 " pathEditMode="relative" rAng="0" ptsTypes="AA">
                                      <p:cBhvr>
                                        <p:cTn id="28" dur="410" fill="hold"/>
                                        <p:tgtEl>
                                          <p:spTgt spid="37"/>
                                        </p:tgtEl>
                                        <p:attrNameLst>
                                          <p:attrName>ppt_x</p:attrName>
                                          <p:attrName>ppt_y</p:attrName>
                                        </p:attrNameLst>
                                      </p:cBhvr>
                                      <p:rCtr x="4132" y="-69"/>
                                    </p:animMotion>
                                  </p:childTnLst>
                                </p:cTn>
                              </p:par>
                            </p:childTnLst>
                          </p:cTn>
                        </p:par>
                        <p:par>
                          <p:cTn id="29" fill="hold">
                            <p:stCondLst>
                              <p:cond delay="410"/>
                            </p:stCondLst>
                            <p:childTnLst>
                              <p:par>
                                <p:cTn id="30" presetID="0" presetClass="path" presetSubtype="0" accel="50000" decel="50000" fill="hold" grpId="0" nodeType="afterEffect">
                                  <p:stCondLst>
                                    <p:cond delay="0"/>
                                  </p:stCondLst>
                                  <p:childTnLst>
                                    <p:animMotion origin="layout" path="M -3.33333E-6 5.18519E-6 L 0.09253 0.00093 " pathEditMode="relative" ptsTypes="AA">
                                      <p:cBhvr>
                                        <p:cTn id="31" dur="200" fill="hold"/>
                                        <p:tgtEl>
                                          <p:spTgt spid="38"/>
                                        </p:tgtEl>
                                        <p:attrNameLst>
                                          <p:attrName>ppt_x</p:attrName>
                                          <p:attrName>ppt_y</p:attrName>
                                        </p:attrNameLst>
                                      </p:cBhvr>
                                    </p:animMotion>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1000"/>
                                        <p:tgtEl>
                                          <p:spTgt spid="39"/>
                                        </p:tgtEl>
                                      </p:cBhvr>
                                    </p:animEffect>
                                    <p:anim calcmode="lin" valueType="num">
                                      <p:cBhvr>
                                        <p:cTn id="37" dur="1000" fill="hold"/>
                                        <p:tgtEl>
                                          <p:spTgt spid="39"/>
                                        </p:tgtEl>
                                        <p:attrNameLst>
                                          <p:attrName>ppt_x</p:attrName>
                                        </p:attrNameLst>
                                      </p:cBhvr>
                                      <p:tavLst>
                                        <p:tav tm="0">
                                          <p:val>
                                            <p:strVal val="#ppt_x"/>
                                          </p:val>
                                        </p:tav>
                                        <p:tav tm="100000">
                                          <p:val>
                                            <p:strVal val="#ppt_x"/>
                                          </p:val>
                                        </p:tav>
                                      </p:tavLst>
                                    </p:anim>
                                    <p:anim calcmode="lin" valueType="num">
                                      <p:cBhvr>
                                        <p:cTn id="38"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P spid="6" grpId="0"/>
      <p:bldP spid="20" grpId="0" animBg="1"/>
      <p:bldP spid="37" grpId="0" animBg="1"/>
      <p:bldP spid="38" grpId="0" animBg="1"/>
      <p:bldP spid="39"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3276600" y="2043565"/>
            <a:ext cx="5181600" cy="2763982"/>
          </a:xfrm>
        </p:spPr>
        <p:txBody>
          <a:bodyPr rtlCol="0">
            <a:noAutofit/>
          </a:bodyPr>
          <a:lstStyle/>
          <a:p>
            <a:pPr eaLnBrk="1" fontAlgn="auto" hangingPunct="1">
              <a:spcAft>
                <a:spcPts val="0"/>
              </a:spcAft>
              <a:defRPr/>
            </a:pPr>
            <a:r>
              <a:rPr lang="en-US" sz="4800" b="1" dirty="0"/>
              <a:t>Changes Toward a Learner-Centered Classroom</a:t>
            </a:r>
          </a:p>
        </p:txBody>
      </p:sp>
      <p:pic>
        <p:nvPicPr>
          <p:cNvPr id="205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945" y="263236"/>
            <a:ext cx="2677680" cy="630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عنصر نائب لرقم الشريحة 2"/>
          <p:cNvSpPr>
            <a:spLocks noGrp="1"/>
          </p:cNvSpPr>
          <p:nvPr>
            <p:ph type="sldNum" sz="quarter" idx="11"/>
          </p:nvPr>
        </p:nvSpPr>
        <p:spPr/>
        <p:txBody>
          <a:bodyPr/>
          <a:lstStyle/>
          <a:p>
            <a:fld id="{B4CB682E-F80C-4181-9611-5F3F7211EB48}" type="slidenum">
              <a:rPr lang="en-US" smtClean="0"/>
              <a:t>7</a:t>
            </a:fld>
            <a:endParaRPr lang="en-US"/>
          </a:p>
        </p:txBody>
      </p:sp>
    </p:spTree>
    <p:extLst>
      <p:ext uri="{BB962C8B-B14F-4D97-AF65-F5344CB8AC3E}">
        <p14:creationId xmlns:p14="http://schemas.microsoft.com/office/powerpoint/2010/main" val="237544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2687782" y="1877300"/>
            <a:ext cx="3158836" cy="2666989"/>
          </a:xfrm>
        </p:spPr>
        <p:txBody>
          <a:bodyPr rtlCol="0">
            <a:noAutofit/>
          </a:bodyPr>
          <a:lstStyle/>
          <a:p>
            <a:pPr eaLnBrk="1" fontAlgn="auto" hangingPunct="1">
              <a:spcAft>
                <a:spcPts val="0"/>
              </a:spcAft>
              <a:defRPr/>
            </a:pPr>
            <a:r>
              <a:rPr lang="en-US" sz="8800" b="1" dirty="0"/>
              <a:t>Task 1</a:t>
            </a:r>
          </a:p>
        </p:txBody>
      </p:sp>
      <p:sp>
        <p:nvSpPr>
          <p:cNvPr id="3" name="عنصر نائب لرقم الشريحة 2"/>
          <p:cNvSpPr>
            <a:spLocks noGrp="1"/>
          </p:cNvSpPr>
          <p:nvPr>
            <p:ph type="sldNum" sz="quarter" idx="11"/>
          </p:nvPr>
        </p:nvSpPr>
        <p:spPr/>
        <p:txBody>
          <a:bodyPr/>
          <a:lstStyle/>
          <a:p>
            <a:fld id="{B4CB682E-F80C-4181-9611-5F3F7211EB48}" type="slidenum">
              <a:rPr lang="en-US" smtClean="0"/>
              <a:t>8</a:t>
            </a:fld>
            <a:endParaRPr lang="en-US"/>
          </a:p>
        </p:txBody>
      </p:sp>
    </p:spTree>
    <p:extLst>
      <p:ext uri="{BB962C8B-B14F-4D97-AF65-F5344CB8AC3E}">
        <p14:creationId xmlns:p14="http://schemas.microsoft.com/office/powerpoint/2010/main" val="3338898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166260" y="1338726"/>
            <a:ext cx="9067800" cy="4832092"/>
          </a:xfrm>
          <a:prstGeom prst="rect">
            <a:avLst/>
          </a:prstGeom>
        </p:spPr>
        <p:txBody>
          <a:bodyPr wrap="square">
            <a:spAutoFit/>
          </a:bodyPr>
          <a:lstStyle/>
          <a:p>
            <a:r>
              <a:rPr lang="en-GB" sz="2800" b="1" dirty="0"/>
              <a:t>    * Learner-centred learning puts more responsibility on   </a:t>
            </a:r>
          </a:p>
          <a:p>
            <a:r>
              <a:rPr lang="en-GB" sz="2800" b="1" dirty="0"/>
              <a:t>        the learners for their own learning. </a:t>
            </a:r>
          </a:p>
          <a:p>
            <a:r>
              <a:rPr lang="en-GB" sz="2800" b="1" dirty="0"/>
              <a:t>    * It involves them in more decision-making processes, </a:t>
            </a:r>
          </a:p>
          <a:p>
            <a:r>
              <a:rPr lang="en-GB" sz="2800" b="1" dirty="0"/>
              <a:t>       and they learn by doing, rather than just by listening </a:t>
            </a:r>
          </a:p>
          <a:p>
            <a:r>
              <a:rPr lang="en-GB" sz="2800" b="1" dirty="0"/>
              <a:t>       and performing meaningless tasks which are often not </a:t>
            </a:r>
          </a:p>
          <a:p>
            <a:r>
              <a:rPr lang="en-GB" sz="2800" b="1" dirty="0"/>
              <a:t>       in context and therefore ‘unreal’ to them. </a:t>
            </a:r>
          </a:p>
          <a:p>
            <a:r>
              <a:rPr lang="en-GB" sz="2800" b="1" dirty="0"/>
              <a:t>    * learning becomes more active (rather than passively  </a:t>
            </a:r>
          </a:p>
          <a:p>
            <a:r>
              <a:rPr lang="en-GB" sz="2800" b="1" dirty="0"/>
              <a:t>       listening to the teacher), it becomes more memorable. </a:t>
            </a:r>
          </a:p>
          <a:p>
            <a:r>
              <a:rPr lang="en-GB" sz="2800" b="1" dirty="0"/>
              <a:t>   * It is personalised, and relevant to the students’ own </a:t>
            </a:r>
          </a:p>
          <a:p>
            <a:r>
              <a:rPr lang="en-GB" sz="2800" b="1" dirty="0"/>
              <a:t>      lives and experiences, it brings language ‘alive’, and  </a:t>
            </a:r>
          </a:p>
          <a:p>
            <a:r>
              <a:rPr lang="en-GB" sz="2800" b="1" dirty="0"/>
              <a:t>      makes it relevant to the real world.</a:t>
            </a:r>
            <a:endParaRPr lang="en-US" sz="2800" b="1" dirty="0"/>
          </a:p>
        </p:txBody>
      </p:sp>
      <p:sp>
        <p:nvSpPr>
          <p:cNvPr id="6" name="Rectangle 5"/>
          <p:cNvSpPr/>
          <p:nvPr/>
        </p:nvSpPr>
        <p:spPr>
          <a:xfrm>
            <a:off x="318665" y="422575"/>
            <a:ext cx="9144000" cy="584775"/>
          </a:xfrm>
          <a:prstGeom prst="rect">
            <a:avLst/>
          </a:prstGeom>
        </p:spPr>
        <p:txBody>
          <a:bodyPr wrap="square">
            <a:spAutoFit/>
          </a:bodyPr>
          <a:lstStyle/>
          <a:p>
            <a:r>
              <a:rPr lang="en-GB" sz="3200" b="1" dirty="0">
                <a:latin typeface="Times New Roman" panose="02020603050405020304" pitchFamily="18" charset="0"/>
                <a:cs typeface="Times New Roman" panose="02020603050405020304" pitchFamily="18" charset="0"/>
                <a:hlinkClick r:id="rId2" action="ppaction://hlinkfile"/>
              </a:rPr>
              <a:t>WHAT IS LEARNER-CENTRED LEARNING?</a:t>
            </a:r>
            <a:endParaRPr lang="en-US" sz="3200" b="1" dirty="0">
              <a:latin typeface="Times New Roman" panose="02020603050405020304" pitchFamily="18" charset="0"/>
              <a:cs typeface="Times New Roman" panose="02020603050405020304" pitchFamily="18" charset="0"/>
            </a:endParaRPr>
          </a:p>
        </p:txBody>
      </p:sp>
      <p:sp>
        <p:nvSpPr>
          <p:cNvPr id="2" name="عنصر نائب لرقم الشريحة 1"/>
          <p:cNvSpPr>
            <a:spLocks noGrp="1"/>
          </p:cNvSpPr>
          <p:nvPr>
            <p:ph type="sldNum" sz="quarter" idx="11"/>
          </p:nvPr>
        </p:nvSpPr>
        <p:spPr/>
        <p:txBody>
          <a:bodyPr/>
          <a:lstStyle/>
          <a:p>
            <a:fld id="{B4CB682E-F80C-4181-9611-5F3F7211EB48}" type="slidenum">
              <a:rPr lang="en-US" smtClean="0"/>
              <a:t>9</a:t>
            </a:fld>
            <a:endParaRPr lang="en-US"/>
          </a:p>
        </p:txBody>
      </p:sp>
    </p:spTree>
    <p:extLst>
      <p:ext uri="{BB962C8B-B14F-4D97-AF65-F5344CB8AC3E}">
        <p14:creationId xmlns:p14="http://schemas.microsoft.com/office/powerpoint/2010/main" val="1540516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 calcmode="lin" valueType="num">
                                      <p:cBhvr additive="base">
                                        <p:cTn id="2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 calcmode="lin" valueType="num">
                                      <p:cBhvr additive="base">
                                        <p:cTn id="31"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anim calcmode="lin" valueType="num">
                                      <p:cBhvr additive="base">
                                        <p:cTn id="3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5" end="5"/>
                                            </p:txEl>
                                          </p:spTgt>
                                        </p:tgtEl>
                                        <p:attrNameLst>
                                          <p:attrName>style.visibility</p:attrName>
                                        </p:attrNameLst>
                                      </p:cBhvr>
                                      <p:to>
                                        <p:strVal val="visible"/>
                                      </p:to>
                                    </p:set>
                                    <p:anim calcmode="lin" valueType="num">
                                      <p:cBhvr additive="base">
                                        <p:cTn id="43"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 calcmode="lin" valueType="num">
                                      <p:cBhvr additive="base">
                                        <p:cTn id="49"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7" end="7"/>
                                            </p:txEl>
                                          </p:spTgt>
                                        </p:tgtEl>
                                        <p:attrNameLst>
                                          <p:attrName>style.visibility</p:attrName>
                                        </p:attrNameLst>
                                      </p:cBhvr>
                                      <p:to>
                                        <p:strVal val="visible"/>
                                      </p:to>
                                    </p:set>
                                    <p:anim calcmode="lin" valueType="num">
                                      <p:cBhvr additive="base">
                                        <p:cTn id="55"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8" end="8"/>
                                            </p:txEl>
                                          </p:spTgt>
                                        </p:tgtEl>
                                        <p:attrNameLst>
                                          <p:attrName>style.visibility</p:attrName>
                                        </p:attrNameLst>
                                      </p:cBhvr>
                                      <p:to>
                                        <p:strVal val="visible"/>
                                      </p:to>
                                    </p:set>
                                    <p:anim calcmode="lin" valueType="num">
                                      <p:cBhvr additive="base">
                                        <p:cTn id="61"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
                                            <p:txEl>
                                              <p:pRg st="9" end="9"/>
                                            </p:txEl>
                                          </p:spTgt>
                                        </p:tgtEl>
                                        <p:attrNameLst>
                                          <p:attrName>style.visibility</p:attrName>
                                        </p:attrNameLst>
                                      </p:cBhvr>
                                      <p:to>
                                        <p:strVal val="visible"/>
                                      </p:to>
                                    </p:set>
                                    <p:anim calcmode="lin" valueType="num">
                                      <p:cBhvr additive="base">
                                        <p:cTn id="67"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4">
                                            <p:txEl>
                                              <p:pRg st="10" end="10"/>
                                            </p:txEl>
                                          </p:spTgt>
                                        </p:tgtEl>
                                        <p:attrNameLst>
                                          <p:attrName>style.visibility</p:attrName>
                                        </p:attrNameLst>
                                      </p:cBhvr>
                                      <p:to>
                                        <p:strVal val="visible"/>
                                      </p:to>
                                    </p:set>
                                    <p:anim calcmode="lin" valueType="num">
                                      <p:cBhvr additive="base">
                                        <p:cTn id="73"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4028"/>
            <a:ext cx="8229600" cy="1143000"/>
          </a:xfrm>
        </p:spPr>
        <p:txBody>
          <a:bodyPr rtlCol="0">
            <a:normAutofit fontScale="90000"/>
          </a:bodyPr>
          <a:lstStyle/>
          <a:p>
            <a:pPr eaLnBrk="1" fontAlgn="auto" hangingPunct="1">
              <a:spcAft>
                <a:spcPts val="0"/>
              </a:spcAft>
              <a:defRPr/>
            </a:pPr>
            <a:r>
              <a:rPr lang="en-US" b="1" dirty="0"/>
              <a:t>Five Principles to Learner-Centered Approach (Weimer 2002) </a:t>
            </a:r>
          </a:p>
        </p:txBody>
      </p:sp>
      <p:sp>
        <p:nvSpPr>
          <p:cNvPr id="3075" name="Content Placeholder 2"/>
          <p:cNvSpPr>
            <a:spLocks noGrp="1"/>
          </p:cNvSpPr>
          <p:nvPr>
            <p:ph idx="1"/>
          </p:nvPr>
        </p:nvSpPr>
        <p:spPr>
          <a:xfrm>
            <a:off x="895340" y="1925795"/>
            <a:ext cx="7467600" cy="4525963"/>
          </a:xfrm>
        </p:spPr>
        <p:txBody>
          <a:bodyPr/>
          <a:lstStyle/>
          <a:p>
            <a:pPr marL="514350" indent="-514350" eaLnBrk="1" hangingPunct="1">
              <a:buFont typeface="Calibri" pitchFamily="34" charset="0"/>
              <a:buAutoNum type="arabicPeriod"/>
            </a:pPr>
            <a:r>
              <a:rPr lang="en-US" altLang="en-US" b="1" dirty="0"/>
              <a:t>Balance of Power:</a:t>
            </a:r>
          </a:p>
          <a:p>
            <a:pPr marL="914400" lvl="1" indent="-514350" eaLnBrk="1" hangingPunct="1"/>
            <a:r>
              <a:rPr lang="en-US" altLang="en-US" dirty="0"/>
              <a:t>Give students power in making decisions and contributions to the course</a:t>
            </a:r>
          </a:p>
          <a:p>
            <a:pPr marL="914400" lvl="1" indent="-514350" eaLnBrk="1" hangingPunct="1"/>
            <a:endParaRPr lang="en-US" altLang="en-US" dirty="0"/>
          </a:p>
          <a:p>
            <a:pPr marL="514350" indent="-514350" eaLnBrk="1" hangingPunct="1">
              <a:buFont typeface="Calibri" pitchFamily="34" charset="0"/>
              <a:buAutoNum type="arabicPeriod"/>
            </a:pPr>
            <a:r>
              <a:rPr lang="en-US" altLang="en-US" b="1" dirty="0"/>
              <a:t>The Function of Content:</a:t>
            </a:r>
          </a:p>
          <a:p>
            <a:pPr marL="914400" lvl="1" indent="-514350" eaLnBrk="1" hangingPunct="1"/>
            <a:r>
              <a:rPr lang="en-US" altLang="en-US" dirty="0"/>
              <a:t>Don’t feel stressed to cover everything and remember, covering content and promoting learning are mutually reinforcing!!</a:t>
            </a:r>
          </a:p>
        </p:txBody>
      </p:sp>
    </p:spTree>
    <p:extLst>
      <p:ext uri="{BB962C8B-B14F-4D97-AF65-F5344CB8AC3E}">
        <p14:creationId xmlns:p14="http://schemas.microsoft.com/office/powerpoint/2010/main" val="211984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75">
                                            <p:txEl>
                                              <p:pRg st="0" end="0"/>
                                            </p:txEl>
                                          </p:spTgt>
                                        </p:tgtEl>
                                        <p:attrNameLst>
                                          <p:attrName>style.visibility</p:attrName>
                                        </p:attrNameLst>
                                      </p:cBhvr>
                                      <p:to>
                                        <p:strVal val="visible"/>
                                      </p:to>
                                    </p:set>
                                    <p:anim calcmode="lin" valueType="num">
                                      <p:cBhvr additive="base">
                                        <p:cTn id="13" dur="500" fill="hold"/>
                                        <p:tgtEl>
                                          <p:spTgt spid="307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075">
                                            <p:txEl>
                                              <p:pRg st="1" end="1"/>
                                            </p:txEl>
                                          </p:spTgt>
                                        </p:tgtEl>
                                        <p:attrNameLst>
                                          <p:attrName>style.visibility</p:attrName>
                                        </p:attrNameLst>
                                      </p:cBhvr>
                                      <p:to>
                                        <p:strVal val="visible"/>
                                      </p:to>
                                    </p:set>
                                    <p:anim calcmode="lin" valueType="num">
                                      <p:cBhvr additive="base">
                                        <p:cTn id="19" dur="500" fill="hold"/>
                                        <p:tgtEl>
                                          <p:spTgt spid="307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07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075">
                                            <p:txEl>
                                              <p:pRg st="3" end="3"/>
                                            </p:txEl>
                                          </p:spTgt>
                                        </p:tgtEl>
                                        <p:attrNameLst>
                                          <p:attrName>style.visibility</p:attrName>
                                        </p:attrNameLst>
                                      </p:cBhvr>
                                      <p:to>
                                        <p:strVal val="visible"/>
                                      </p:to>
                                    </p:set>
                                    <p:anim calcmode="lin" valueType="num">
                                      <p:cBhvr additive="base">
                                        <p:cTn id="25" dur="500" fill="hold"/>
                                        <p:tgtEl>
                                          <p:spTgt spid="307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07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075">
                                            <p:txEl>
                                              <p:pRg st="4" end="4"/>
                                            </p:txEl>
                                          </p:spTgt>
                                        </p:tgtEl>
                                        <p:attrNameLst>
                                          <p:attrName>style.visibility</p:attrName>
                                        </p:attrNameLst>
                                      </p:cBhvr>
                                      <p:to>
                                        <p:strVal val="visible"/>
                                      </p:to>
                                    </p:set>
                                    <p:anim calcmode="lin" valueType="num">
                                      <p:cBhvr additive="base">
                                        <p:cTn id="31" dur="500" fill="hold"/>
                                        <p:tgtEl>
                                          <p:spTgt spid="307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en-US" altLang="en-US" b="1" dirty="0"/>
              <a:t>Five Principles Continued</a:t>
            </a:r>
          </a:p>
        </p:txBody>
      </p:sp>
      <p:sp>
        <p:nvSpPr>
          <p:cNvPr id="4099" name="Content Placeholder 2"/>
          <p:cNvSpPr>
            <a:spLocks noGrp="1"/>
          </p:cNvSpPr>
          <p:nvPr>
            <p:ph idx="1"/>
          </p:nvPr>
        </p:nvSpPr>
        <p:spPr>
          <a:xfrm>
            <a:off x="540327" y="1524000"/>
            <a:ext cx="8127423" cy="4525963"/>
          </a:xfrm>
        </p:spPr>
        <p:txBody>
          <a:bodyPr/>
          <a:lstStyle/>
          <a:p>
            <a:pPr marL="514350" indent="-514350" eaLnBrk="1" hangingPunct="1">
              <a:buFont typeface="Arial" charset="0"/>
              <a:buAutoNum type="arabicPeriod" startAt="3"/>
            </a:pPr>
            <a:r>
              <a:rPr lang="en-US" altLang="en-US" b="1" dirty="0"/>
              <a:t>The Role of Teacher:</a:t>
            </a:r>
          </a:p>
          <a:p>
            <a:pPr marL="914400" lvl="1" indent="-514350" eaLnBrk="1" hangingPunct="1"/>
            <a:r>
              <a:rPr lang="en-US" altLang="en-US" dirty="0"/>
              <a:t>Teachers would be “guides, gardeners, helpers” not just deliverers or organizers of information</a:t>
            </a:r>
          </a:p>
          <a:p>
            <a:pPr marL="514350" indent="-514350" eaLnBrk="1" hangingPunct="1">
              <a:buFont typeface="Calibri" pitchFamily="34" charset="0"/>
              <a:buAutoNum type="arabicPeriod" startAt="3"/>
            </a:pPr>
            <a:r>
              <a:rPr lang="en-US" altLang="en-US" b="1" dirty="0"/>
              <a:t>The Responsibility for Learning:</a:t>
            </a:r>
          </a:p>
          <a:p>
            <a:pPr marL="914400" lvl="1" indent="-514350" eaLnBrk="1" hangingPunct="1"/>
            <a:r>
              <a:rPr lang="en-US" altLang="en-US" dirty="0"/>
              <a:t>Is the student’s responsibility.   </a:t>
            </a:r>
          </a:p>
          <a:p>
            <a:pPr marL="514350" indent="-514350" eaLnBrk="1" hangingPunct="1">
              <a:buFont typeface="Calibri" pitchFamily="34" charset="0"/>
              <a:buAutoNum type="arabicPeriod" startAt="3"/>
            </a:pPr>
            <a:r>
              <a:rPr lang="en-US" altLang="en-US" b="1" dirty="0"/>
              <a:t>The Purpose and Processes of Evaluation:</a:t>
            </a:r>
            <a:r>
              <a:rPr lang="en-US" altLang="en-US" dirty="0"/>
              <a:t> </a:t>
            </a:r>
          </a:p>
          <a:p>
            <a:pPr marL="914400" lvl="1" indent="-514350" eaLnBrk="1" hangingPunct="1"/>
            <a:r>
              <a:rPr lang="en-US" altLang="en-US" dirty="0"/>
              <a:t>Should be more about how much they are learning than what grade they received.</a:t>
            </a:r>
          </a:p>
        </p:txBody>
      </p:sp>
    </p:spTree>
    <p:extLst>
      <p:ext uri="{BB962C8B-B14F-4D97-AF65-F5344CB8AC3E}">
        <p14:creationId xmlns:p14="http://schemas.microsoft.com/office/powerpoint/2010/main" val="985531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099">
                                            <p:txEl>
                                              <p:pRg st="0" end="0"/>
                                            </p:txEl>
                                          </p:spTgt>
                                        </p:tgtEl>
                                        <p:attrNameLst>
                                          <p:attrName>style.visibility</p:attrName>
                                        </p:attrNameLst>
                                      </p:cBhvr>
                                      <p:to>
                                        <p:strVal val="visible"/>
                                      </p:to>
                                    </p:set>
                                    <p:anim calcmode="lin" valueType="num">
                                      <p:cBhvr additive="base">
                                        <p:cTn id="13" dur="500" fill="hold"/>
                                        <p:tgtEl>
                                          <p:spTgt spid="409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099">
                                            <p:txEl>
                                              <p:pRg st="1" end="1"/>
                                            </p:txEl>
                                          </p:spTgt>
                                        </p:tgtEl>
                                        <p:attrNameLst>
                                          <p:attrName>style.visibility</p:attrName>
                                        </p:attrNameLst>
                                      </p:cBhvr>
                                      <p:to>
                                        <p:strVal val="visible"/>
                                      </p:to>
                                    </p:set>
                                    <p:anim calcmode="lin" valueType="num">
                                      <p:cBhvr additive="base">
                                        <p:cTn id="19"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099">
                                            <p:txEl>
                                              <p:pRg st="2" end="2"/>
                                            </p:txEl>
                                          </p:spTgt>
                                        </p:tgtEl>
                                        <p:attrNameLst>
                                          <p:attrName>style.visibility</p:attrName>
                                        </p:attrNameLst>
                                      </p:cBhvr>
                                      <p:to>
                                        <p:strVal val="visible"/>
                                      </p:to>
                                    </p:set>
                                    <p:anim calcmode="lin" valueType="num">
                                      <p:cBhvr additive="base">
                                        <p:cTn id="25" dur="500" fill="hold"/>
                                        <p:tgtEl>
                                          <p:spTgt spid="4099">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099">
                                            <p:txEl>
                                              <p:pRg st="3" end="3"/>
                                            </p:txEl>
                                          </p:spTgt>
                                        </p:tgtEl>
                                        <p:attrNameLst>
                                          <p:attrName>style.visibility</p:attrName>
                                        </p:attrNameLst>
                                      </p:cBhvr>
                                      <p:to>
                                        <p:strVal val="visible"/>
                                      </p:to>
                                    </p:set>
                                    <p:anim calcmode="lin" valueType="num">
                                      <p:cBhvr additive="base">
                                        <p:cTn id="31" dur="500" fill="hold"/>
                                        <p:tgtEl>
                                          <p:spTgt spid="4099">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09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099">
                                            <p:txEl>
                                              <p:pRg st="4" end="4"/>
                                            </p:txEl>
                                          </p:spTgt>
                                        </p:tgtEl>
                                        <p:attrNameLst>
                                          <p:attrName>style.visibility</p:attrName>
                                        </p:attrNameLst>
                                      </p:cBhvr>
                                      <p:to>
                                        <p:strVal val="visible"/>
                                      </p:to>
                                    </p:set>
                                    <p:anim calcmode="lin" valueType="num">
                                      <p:cBhvr additive="base">
                                        <p:cTn id="37" dur="500" fill="hold"/>
                                        <p:tgtEl>
                                          <p:spTgt spid="4099">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09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099">
                                            <p:txEl>
                                              <p:pRg st="5" end="5"/>
                                            </p:txEl>
                                          </p:spTgt>
                                        </p:tgtEl>
                                        <p:attrNameLst>
                                          <p:attrName>style.visibility</p:attrName>
                                        </p:attrNameLst>
                                      </p:cBhvr>
                                      <p:to>
                                        <p:strVal val="visible"/>
                                      </p:to>
                                    </p:set>
                                    <p:anim calcmode="lin" valueType="num">
                                      <p:cBhvr additive="base">
                                        <p:cTn id="43" dur="500" fill="hold"/>
                                        <p:tgtEl>
                                          <p:spTgt spid="4099">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09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showMasterPhAnim="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0" y="3886200"/>
            <a:ext cx="9144000" cy="2971800"/>
          </a:xfrm>
          <a:noFill/>
        </p:spPr>
        <p:txBody>
          <a:bodyPr/>
          <a:lstStyle/>
          <a:p>
            <a:pPr>
              <a:spcBef>
                <a:spcPct val="0"/>
              </a:spcBef>
            </a:pPr>
            <a:r>
              <a:rPr lang="en-US" altLang="en-US" sz="4000" b="1" dirty="0">
                <a:ea typeface="+mj-ea"/>
                <a:cs typeface="+mj-cs"/>
              </a:rPr>
              <a:t>How are they similar?</a:t>
            </a:r>
          </a:p>
          <a:p>
            <a:pPr>
              <a:spcBef>
                <a:spcPct val="0"/>
              </a:spcBef>
            </a:pPr>
            <a:r>
              <a:rPr lang="en-US" altLang="en-US" sz="4000" b="1" dirty="0">
                <a:ea typeface="+mj-ea"/>
                <a:cs typeface="+mj-cs"/>
              </a:rPr>
              <a:t>How are they different?</a:t>
            </a:r>
          </a:p>
        </p:txBody>
      </p:sp>
      <p:sp>
        <p:nvSpPr>
          <p:cNvPr id="2050" name="Rectangle 2"/>
          <p:cNvSpPr>
            <a:spLocks noGrp="1" noChangeArrowheads="1"/>
          </p:cNvSpPr>
          <p:nvPr>
            <p:ph type="ctrTitle"/>
          </p:nvPr>
        </p:nvSpPr>
        <p:spPr>
          <a:xfrm>
            <a:off x="0" y="0"/>
            <a:ext cx="9144000" cy="3886200"/>
          </a:xfrm>
          <a:noFill/>
        </p:spPr>
        <p:txBody>
          <a:bodyPr>
            <a:normAutofit/>
          </a:bodyPr>
          <a:lstStyle/>
          <a:p>
            <a:pPr eaLnBrk="1" hangingPunct="1"/>
            <a:r>
              <a:rPr lang="en-US" altLang="en-US" sz="4000" b="1" dirty="0"/>
              <a:t>Student Centered vs. Teacher Centered</a:t>
            </a:r>
          </a:p>
        </p:txBody>
      </p:sp>
      <p:sp>
        <p:nvSpPr>
          <p:cNvPr id="2" name="عنصر نائب لرقم الشريحة 1"/>
          <p:cNvSpPr>
            <a:spLocks noGrp="1"/>
          </p:cNvSpPr>
          <p:nvPr>
            <p:ph type="sldNum" sz="quarter" idx="11"/>
          </p:nvPr>
        </p:nvSpPr>
        <p:spPr/>
        <p:txBody>
          <a:bodyPr/>
          <a:lstStyle/>
          <a:p>
            <a:fld id="{B4CB682E-F80C-4181-9611-5F3F7211EB48}" type="slidenum">
              <a:rPr lang="en-US" smtClean="0"/>
              <a:t>12</a:t>
            </a:fld>
            <a:endParaRPr lang="en-US"/>
          </a:p>
        </p:txBody>
      </p:sp>
    </p:spTree>
    <p:extLst>
      <p:ext uri="{BB962C8B-B14F-4D97-AF65-F5344CB8AC3E}">
        <p14:creationId xmlns:p14="http://schemas.microsoft.com/office/powerpoint/2010/main" val="3736955337"/>
      </p:ext>
    </p:extLst>
  </p:cSld>
  <p:clrMapOvr>
    <a:masterClrMapping/>
  </p:clrMapOvr>
  <p:transition spd="med">
    <p:comb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51">
                                            <p:txEl>
                                              <p:pRg st="0" end="0"/>
                                            </p:txEl>
                                          </p:spTgt>
                                        </p:tgtEl>
                                        <p:attrNameLst>
                                          <p:attrName>style.visibility</p:attrName>
                                        </p:attrNameLst>
                                      </p:cBhvr>
                                      <p:to>
                                        <p:strVal val="visible"/>
                                      </p:to>
                                    </p:set>
                                    <p:anim calcmode="lin" valueType="num">
                                      <p:cBhvr additive="base">
                                        <p:cTn id="13" dur="500" fill="hold"/>
                                        <p:tgtEl>
                                          <p:spTgt spid="2051">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51">
                                            <p:txEl>
                                              <p:pRg st="1" end="1"/>
                                            </p:txEl>
                                          </p:spTgt>
                                        </p:tgtEl>
                                        <p:attrNameLst>
                                          <p:attrName>style.visibility</p:attrName>
                                        </p:attrNameLst>
                                      </p:cBhvr>
                                      <p:to>
                                        <p:strVal val="visible"/>
                                      </p:to>
                                    </p:set>
                                    <p:anim calcmode="lin" valueType="num">
                                      <p:cBhvr additive="base">
                                        <p:cTn id="19" dur="500" fill="hold"/>
                                        <p:tgtEl>
                                          <p:spTgt spid="2051">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5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uiExpand="1" build="p"/>
      <p:bldP spid="2050"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2687782" y="1877300"/>
            <a:ext cx="3158836" cy="2666989"/>
          </a:xfrm>
        </p:spPr>
        <p:txBody>
          <a:bodyPr rtlCol="0">
            <a:noAutofit/>
          </a:bodyPr>
          <a:lstStyle/>
          <a:p>
            <a:pPr eaLnBrk="1" fontAlgn="auto" hangingPunct="1">
              <a:spcAft>
                <a:spcPts val="0"/>
              </a:spcAft>
              <a:defRPr/>
            </a:pPr>
            <a:r>
              <a:rPr lang="en-US" sz="8800" b="1" dirty="0"/>
              <a:t>Task 2</a:t>
            </a:r>
          </a:p>
        </p:txBody>
      </p:sp>
      <p:sp>
        <p:nvSpPr>
          <p:cNvPr id="3" name="عنصر نائب لرقم الشريحة 2"/>
          <p:cNvSpPr>
            <a:spLocks noGrp="1"/>
          </p:cNvSpPr>
          <p:nvPr>
            <p:ph type="sldNum" sz="quarter" idx="11"/>
          </p:nvPr>
        </p:nvSpPr>
        <p:spPr/>
        <p:txBody>
          <a:bodyPr/>
          <a:lstStyle/>
          <a:p>
            <a:fld id="{B4CB682E-F80C-4181-9611-5F3F7211EB48}" type="slidenum">
              <a:rPr lang="en-US" smtClean="0"/>
              <a:t>13</a:t>
            </a:fld>
            <a:endParaRPr lang="en-US"/>
          </a:p>
        </p:txBody>
      </p:sp>
    </p:spTree>
    <p:extLst>
      <p:ext uri="{BB962C8B-B14F-4D97-AF65-F5344CB8AC3E}">
        <p14:creationId xmlns:p14="http://schemas.microsoft.com/office/powerpoint/2010/main" val="1833338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0"/>
            <a:ext cx="9144000" cy="6858000"/>
          </a:xfrm>
          <a:noFill/>
        </p:spPr>
        <p:txBody>
          <a:bodyPr/>
          <a:lstStyle/>
          <a:p>
            <a:pPr eaLnBrk="1" hangingPunct="1"/>
            <a:r>
              <a:rPr lang="en-US" altLang="en-US" sz="7200" b="1" u="sng" dirty="0"/>
              <a:t>Differences</a:t>
            </a:r>
          </a:p>
        </p:txBody>
      </p:sp>
      <p:sp>
        <p:nvSpPr>
          <p:cNvPr id="2" name="عنصر نائب لرقم الشريحة 1"/>
          <p:cNvSpPr>
            <a:spLocks noGrp="1"/>
          </p:cNvSpPr>
          <p:nvPr>
            <p:ph type="sldNum" sz="quarter" idx="11"/>
          </p:nvPr>
        </p:nvSpPr>
        <p:spPr/>
        <p:txBody>
          <a:bodyPr/>
          <a:lstStyle/>
          <a:p>
            <a:fld id="{B4CB682E-F80C-4181-9611-5F3F7211EB48}" type="slidenum">
              <a:rPr lang="en-US" smtClean="0"/>
              <a:t>14</a:t>
            </a:fld>
            <a:endParaRPr lang="en-US"/>
          </a:p>
        </p:txBody>
      </p:sp>
    </p:spTree>
    <p:extLst>
      <p:ext uri="{BB962C8B-B14F-4D97-AF65-F5344CB8AC3E}">
        <p14:creationId xmlns:p14="http://schemas.microsoft.com/office/powerpoint/2010/main" val="2528721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3" name="Rectangle 5"/>
          <p:cNvSpPr>
            <a:spLocks noGrp="1" noChangeArrowheads="1"/>
          </p:cNvSpPr>
          <p:nvPr>
            <p:ph type="body" sz="half" idx="1"/>
          </p:nvPr>
        </p:nvSpPr>
        <p:spPr>
          <a:xfrm>
            <a:off x="263235" y="263236"/>
            <a:ext cx="4218709" cy="6310216"/>
          </a:xfrm>
          <a:solidFill>
            <a:schemeClr val="bg1"/>
          </a:solidFill>
          <a:ln>
            <a:solidFill>
              <a:schemeClr val="tx1"/>
            </a:solidFill>
          </a:ln>
        </p:spPr>
        <p:txBody>
          <a:bodyPr/>
          <a:lstStyle/>
          <a:p>
            <a:pPr algn="ctr" eaLnBrk="1" hangingPunct="1">
              <a:buFontTx/>
              <a:buNone/>
            </a:pPr>
            <a:r>
              <a:rPr lang="en-US" altLang="en-US" sz="3200" i="1" u="sng" dirty="0"/>
              <a:t>Teacher Centered</a:t>
            </a:r>
          </a:p>
          <a:p>
            <a:pPr eaLnBrk="1" hangingPunct="1">
              <a:buFontTx/>
              <a:buNone/>
            </a:pPr>
            <a:endParaRPr lang="en-US" altLang="en-US" i="1" u="sng" dirty="0"/>
          </a:p>
          <a:p>
            <a:pPr eaLnBrk="1" hangingPunct="1">
              <a:buFontTx/>
              <a:buNone/>
            </a:pPr>
            <a:r>
              <a:rPr lang="en-US" altLang="en-US" dirty="0"/>
              <a:t>Focuses on procedure</a:t>
            </a:r>
          </a:p>
          <a:p>
            <a:pPr eaLnBrk="1" hangingPunct="1">
              <a:buFontTx/>
              <a:buNone/>
            </a:pPr>
            <a:endParaRPr lang="en-US" altLang="en-US" dirty="0"/>
          </a:p>
          <a:p>
            <a:pPr eaLnBrk="1" hangingPunct="1">
              <a:buFontTx/>
              <a:buNone/>
            </a:pPr>
            <a:r>
              <a:rPr lang="en-US" altLang="en-US" dirty="0"/>
              <a:t>Ex.  V. To Be = am, is , are  </a:t>
            </a:r>
          </a:p>
          <a:p>
            <a:pPr eaLnBrk="1" hangingPunct="1">
              <a:buFontTx/>
              <a:buNone/>
            </a:pPr>
            <a:r>
              <a:rPr lang="en-US" altLang="en-US" dirty="0"/>
              <a:t>        “Present”</a:t>
            </a:r>
          </a:p>
          <a:p>
            <a:pPr eaLnBrk="1" hangingPunct="1">
              <a:buFontTx/>
              <a:buNone/>
            </a:pPr>
            <a:r>
              <a:rPr lang="en-US" altLang="en-US" dirty="0"/>
              <a:t>        was, were  “Past”</a:t>
            </a:r>
          </a:p>
          <a:p>
            <a:pPr eaLnBrk="1" hangingPunct="1">
              <a:buFontTx/>
              <a:buNone/>
            </a:pPr>
            <a:r>
              <a:rPr lang="en-US" altLang="en-US" dirty="0"/>
              <a:t>Abstract is shown, and process is memorized.</a:t>
            </a:r>
          </a:p>
          <a:p>
            <a:pPr eaLnBrk="1" hangingPunct="1">
              <a:buFontTx/>
              <a:buNone/>
            </a:pPr>
            <a:endParaRPr lang="en-US" altLang="en-US" dirty="0">
              <a:solidFill>
                <a:srgbClr val="FFFF00"/>
              </a:solidFill>
            </a:endParaRPr>
          </a:p>
          <a:p>
            <a:pPr eaLnBrk="1" hangingPunct="1">
              <a:buFontTx/>
              <a:buNone/>
            </a:pPr>
            <a:endParaRPr lang="en-US" altLang="en-US" dirty="0"/>
          </a:p>
          <a:p>
            <a:pPr eaLnBrk="1" hangingPunct="1">
              <a:buFontTx/>
              <a:buNone/>
            </a:pPr>
            <a:endParaRPr lang="en-US" altLang="en-US" dirty="0"/>
          </a:p>
          <a:p>
            <a:pPr eaLnBrk="1" hangingPunct="1">
              <a:buFontTx/>
              <a:buNone/>
            </a:pPr>
            <a:endParaRPr lang="en-US" altLang="en-US" dirty="0"/>
          </a:p>
        </p:txBody>
      </p:sp>
      <p:sp>
        <p:nvSpPr>
          <p:cNvPr id="5124" name="Rectangle 6"/>
          <p:cNvSpPr>
            <a:spLocks noGrp="1" noChangeArrowheads="1"/>
          </p:cNvSpPr>
          <p:nvPr>
            <p:ph type="body" sz="half" idx="2"/>
          </p:nvPr>
        </p:nvSpPr>
        <p:spPr>
          <a:xfrm>
            <a:off x="4876799" y="277091"/>
            <a:ext cx="4031673" cy="6296361"/>
          </a:xfrm>
          <a:solidFill>
            <a:schemeClr val="bg1"/>
          </a:solidFill>
          <a:ln>
            <a:solidFill>
              <a:schemeClr val="tx1"/>
            </a:solidFill>
          </a:ln>
        </p:spPr>
        <p:txBody>
          <a:bodyPr/>
          <a:lstStyle/>
          <a:p>
            <a:pPr algn="ctr" eaLnBrk="1" hangingPunct="1">
              <a:buFontTx/>
              <a:buNone/>
            </a:pPr>
            <a:r>
              <a:rPr lang="en-US" altLang="en-US" sz="3200" i="1" u="sng" dirty="0"/>
              <a:t>Student Centered</a:t>
            </a:r>
          </a:p>
          <a:p>
            <a:pPr eaLnBrk="1" hangingPunct="1">
              <a:buFontTx/>
              <a:buNone/>
            </a:pPr>
            <a:r>
              <a:rPr lang="en-US" altLang="en-US" dirty="0"/>
              <a:t>The focus in on the child’s thinking</a:t>
            </a:r>
          </a:p>
          <a:p>
            <a:pPr algn="ctr" eaLnBrk="1" hangingPunct="1">
              <a:buFontTx/>
              <a:buNone/>
            </a:pPr>
            <a:r>
              <a:rPr lang="en-US" altLang="en-US" dirty="0"/>
              <a:t>Ex.  Examples and situations are given to the students to aid in eliciting the rule.</a:t>
            </a:r>
          </a:p>
          <a:p>
            <a:pPr algn="ctr" eaLnBrk="1" hangingPunct="1">
              <a:buFontTx/>
              <a:buNone/>
            </a:pPr>
            <a:r>
              <a:rPr lang="en-US" altLang="en-US" dirty="0"/>
              <a:t>Concrete, abstract, and     	pictorial.</a:t>
            </a:r>
          </a:p>
          <a:p>
            <a:pPr algn="ctr" eaLnBrk="1" hangingPunct="1">
              <a:buFontTx/>
              <a:buNone/>
            </a:pPr>
            <a:r>
              <a:rPr lang="en-US" altLang="en-US" dirty="0"/>
              <a:t>Ex.  Using videos or       pictures if needed.</a:t>
            </a:r>
          </a:p>
        </p:txBody>
      </p:sp>
      <p:pic>
        <p:nvPicPr>
          <p:cNvPr id="5125" name="Picture 8" descr="istockphoto_Happy_Teacher_24716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4779674"/>
            <a:ext cx="2043545" cy="1793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11" descr="MPj0401131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15347" y="5319889"/>
            <a:ext cx="914398" cy="114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عنصر نائب لرقم الشريحة 1"/>
          <p:cNvSpPr>
            <a:spLocks noGrp="1"/>
          </p:cNvSpPr>
          <p:nvPr>
            <p:ph type="sldNum" sz="quarter" idx="11"/>
          </p:nvPr>
        </p:nvSpPr>
        <p:spPr/>
        <p:txBody>
          <a:bodyPr/>
          <a:lstStyle/>
          <a:p>
            <a:fld id="{B4CB682E-F80C-4181-9611-5F3F7211EB48}" type="slidenum">
              <a:rPr lang="en-US" smtClean="0"/>
              <a:t>15</a:t>
            </a:fld>
            <a:endParaRPr lang="en-US"/>
          </a:p>
        </p:txBody>
      </p:sp>
    </p:spTree>
    <p:extLst>
      <p:ext uri="{BB962C8B-B14F-4D97-AF65-F5344CB8AC3E}">
        <p14:creationId xmlns:p14="http://schemas.microsoft.com/office/powerpoint/2010/main" val="504719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3">
                                            <p:txEl>
                                              <p:pRg st="2" end="2"/>
                                            </p:txEl>
                                          </p:spTgt>
                                        </p:tgtEl>
                                        <p:attrNameLst>
                                          <p:attrName>style.visibility</p:attrName>
                                        </p:attrNameLst>
                                      </p:cBhvr>
                                      <p:to>
                                        <p:strVal val="visible"/>
                                      </p:to>
                                    </p:set>
                                    <p:anim calcmode="lin" valueType="num">
                                      <p:cBhvr additive="base">
                                        <p:cTn id="13" dur="500" fill="hold"/>
                                        <p:tgtEl>
                                          <p:spTgt spid="512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123">
                                            <p:txEl>
                                              <p:pRg st="4" end="4"/>
                                            </p:txEl>
                                          </p:spTgt>
                                        </p:tgtEl>
                                        <p:attrNameLst>
                                          <p:attrName>style.visibility</p:attrName>
                                        </p:attrNameLst>
                                      </p:cBhvr>
                                      <p:to>
                                        <p:strVal val="visible"/>
                                      </p:to>
                                    </p:set>
                                    <p:anim calcmode="lin" valueType="num">
                                      <p:cBhvr additive="base">
                                        <p:cTn id="19" dur="500" fill="hold"/>
                                        <p:tgtEl>
                                          <p:spTgt spid="512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123">
                                            <p:txEl>
                                              <p:pRg st="5" end="5"/>
                                            </p:txEl>
                                          </p:spTgt>
                                        </p:tgtEl>
                                        <p:attrNameLst>
                                          <p:attrName>style.visibility</p:attrName>
                                        </p:attrNameLst>
                                      </p:cBhvr>
                                      <p:to>
                                        <p:strVal val="visible"/>
                                      </p:to>
                                    </p:set>
                                    <p:anim calcmode="lin" valueType="num">
                                      <p:cBhvr additive="base">
                                        <p:cTn id="23" dur="500" fill="hold"/>
                                        <p:tgtEl>
                                          <p:spTgt spid="512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12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123">
                                            <p:txEl>
                                              <p:pRg st="6" end="6"/>
                                            </p:txEl>
                                          </p:spTgt>
                                        </p:tgtEl>
                                        <p:attrNameLst>
                                          <p:attrName>style.visibility</p:attrName>
                                        </p:attrNameLst>
                                      </p:cBhvr>
                                      <p:to>
                                        <p:strVal val="visible"/>
                                      </p:to>
                                    </p:set>
                                    <p:anim calcmode="lin" valueType="num">
                                      <p:cBhvr additive="base">
                                        <p:cTn id="27" dur="500" fill="hold"/>
                                        <p:tgtEl>
                                          <p:spTgt spid="512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12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5123">
                                            <p:txEl>
                                              <p:pRg st="7" end="7"/>
                                            </p:txEl>
                                          </p:spTgt>
                                        </p:tgtEl>
                                        <p:attrNameLst>
                                          <p:attrName>style.visibility</p:attrName>
                                        </p:attrNameLst>
                                      </p:cBhvr>
                                      <p:to>
                                        <p:strVal val="visible"/>
                                      </p:to>
                                    </p:set>
                                    <p:anim calcmode="lin" valueType="num">
                                      <p:cBhvr additive="base">
                                        <p:cTn id="33" dur="500" fill="hold"/>
                                        <p:tgtEl>
                                          <p:spTgt spid="512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12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5124">
                                            <p:txEl>
                                              <p:pRg st="0" end="0"/>
                                            </p:txEl>
                                          </p:spTgt>
                                        </p:tgtEl>
                                        <p:attrNameLst>
                                          <p:attrName>style.visibility</p:attrName>
                                        </p:attrNameLst>
                                      </p:cBhvr>
                                      <p:to>
                                        <p:strVal val="visible"/>
                                      </p:to>
                                    </p:set>
                                    <p:anim calcmode="lin" valueType="num">
                                      <p:cBhvr additive="base">
                                        <p:cTn id="39" dur="500" fill="hold"/>
                                        <p:tgtEl>
                                          <p:spTgt spid="5124">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512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5124">
                                            <p:txEl>
                                              <p:pRg st="1" end="1"/>
                                            </p:txEl>
                                          </p:spTgt>
                                        </p:tgtEl>
                                        <p:attrNameLst>
                                          <p:attrName>style.visibility</p:attrName>
                                        </p:attrNameLst>
                                      </p:cBhvr>
                                      <p:to>
                                        <p:strVal val="visible"/>
                                      </p:to>
                                    </p:set>
                                    <p:anim calcmode="lin" valueType="num">
                                      <p:cBhvr additive="base">
                                        <p:cTn id="45" dur="500" fill="hold"/>
                                        <p:tgtEl>
                                          <p:spTgt spid="5124">
                                            <p:txEl>
                                              <p:pRg st="1" end="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12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5124">
                                            <p:txEl>
                                              <p:pRg st="2" end="2"/>
                                            </p:txEl>
                                          </p:spTgt>
                                        </p:tgtEl>
                                        <p:attrNameLst>
                                          <p:attrName>style.visibility</p:attrName>
                                        </p:attrNameLst>
                                      </p:cBhvr>
                                      <p:to>
                                        <p:strVal val="visible"/>
                                      </p:to>
                                    </p:set>
                                    <p:anim calcmode="lin" valueType="num">
                                      <p:cBhvr additive="base">
                                        <p:cTn id="51" dur="500" fill="hold"/>
                                        <p:tgtEl>
                                          <p:spTgt spid="5124">
                                            <p:txEl>
                                              <p:pRg st="2" end="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512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5124">
                                            <p:txEl>
                                              <p:pRg st="3" end="3"/>
                                            </p:txEl>
                                          </p:spTgt>
                                        </p:tgtEl>
                                        <p:attrNameLst>
                                          <p:attrName>style.visibility</p:attrName>
                                        </p:attrNameLst>
                                      </p:cBhvr>
                                      <p:to>
                                        <p:strVal val="visible"/>
                                      </p:to>
                                    </p:set>
                                    <p:anim calcmode="lin" valueType="num">
                                      <p:cBhvr additive="base">
                                        <p:cTn id="57" dur="500" fill="hold"/>
                                        <p:tgtEl>
                                          <p:spTgt spid="5124">
                                            <p:txEl>
                                              <p:pRg st="3" end="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512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5124">
                                            <p:txEl>
                                              <p:pRg st="4" end="4"/>
                                            </p:txEl>
                                          </p:spTgt>
                                        </p:tgtEl>
                                        <p:attrNameLst>
                                          <p:attrName>style.visibility</p:attrName>
                                        </p:attrNameLst>
                                      </p:cBhvr>
                                      <p:to>
                                        <p:strVal val="visible"/>
                                      </p:to>
                                    </p:set>
                                    <p:anim calcmode="lin" valueType="num">
                                      <p:cBhvr additive="base">
                                        <p:cTn id="63" dur="500" fill="hold"/>
                                        <p:tgtEl>
                                          <p:spTgt spid="5124">
                                            <p:txEl>
                                              <p:pRg st="4" end="4"/>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512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5"/>
          <p:cNvSpPr>
            <a:spLocks noGrp="1" noChangeArrowheads="1"/>
          </p:cNvSpPr>
          <p:nvPr>
            <p:ph type="body" sz="half" idx="1"/>
          </p:nvPr>
        </p:nvSpPr>
        <p:spPr>
          <a:xfrm>
            <a:off x="339430" y="249382"/>
            <a:ext cx="4003970" cy="6317673"/>
          </a:xfrm>
          <a:solidFill>
            <a:schemeClr val="bg1"/>
          </a:solidFill>
          <a:ln>
            <a:solidFill>
              <a:schemeClr val="tx1"/>
            </a:solidFill>
          </a:ln>
        </p:spPr>
        <p:txBody>
          <a:bodyPr/>
          <a:lstStyle/>
          <a:p>
            <a:pPr algn="ctr" eaLnBrk="1" hangingPunct="1">
              <a:buFontTx/>
              <a:buNone/>
            </a:pPr>
            <a:r>
              <a:rPr lang="en-US" altLang="en-US" u="sng" dirty="0"/>
              <a:t>Teacher Centered</a:t>
            </a:r>
          </a:p>
          <a:p>
            <a:pPr eaLnBrk="1" hangingPunct="1">
              <a:buFontTx/>
              <a:buNone/>
            </a:pPr>
            <a:endParaRPr lang="en-US" altLang="en-US" u="sng" dirty="0"/>
          </a:p>
          <a:p>
            <a:pPr algn="ctr" eaLnBrk="1" hangingPunct="1">
              <a:buFontTx/>
              <a:buNone/>
            </a:pPr>
            <a:r>
              <a:rPr lang="en-US" altLang="en-US" dirty="0"/>
              <a:t>	The teacher is the instructor and the decision maker</a:t>
            </a:r>
          </a:p>
          <a:p>
            <a:pPr algn="ctr" eaLnBrk="1" hangingPunct="1">
              <a:buFontTx/>
              <a:buNone/>
            </a:pPr>
            <a:endParaRPr lang="en-US" altLang="en-US" dirty="0"/>
          </a:p>
          <a:p>
            <a:pPr algn="ctr" eaLnBrk="1" hangingPunct="1">
              <a:buFontTx/>
              <a:buNone/>
            </a:pPr>
            <a:r>
              <a:rPr lang="en-US" altLang="en-US" dirty="0"/>
              <a:t>Ex.  -Right and Wrong</a:t>
            </a:r>
          </a:p>
        </p:txBody>
      </p:sp>
      <p:sp>
        <p:nvSpPr>
          <p:cNvPr id="6147" name="Rectangle 6"/>
          <p:cNvSpPr>
            <a:spLocks noGrp="1" noChangeArrowheads="1"/>
          </p:cNvSpPr>
          <p:nvPr>
            <p:ph type="body" sz="half" idx="2"/>
          </p:nvPr>
        </p:nvSpPr>
        <p:spPr>
          <a:xfrm>
            <a:off x="4641270" y="290945"/>
            <a:ext cx="4191000" cy="6276110"/>
          </a:xfrm>
          <a:solidFill>
            <a:schemeClr val="bg1"/>
          </a:solidFill>
          <a:ln>
            <a:solidFill>
              <a:schemeClr val="tx1"/>
            </a:solidFill>
          </a:ln>
        </p:spPr>
        <p:txBody>
          <a:bodyPr/>
          <a:lstStyle/>
          <a:p>
            <a:pPr algn="ctr" eaLnBrk="1" hangingPunct="1">
              <a:buFontTx/>
              <a:buNone/>
            </a:pPr>
            <a:r>
              <a:rPr lang="en-US" altLang="en-US" u="sng" dirty="0"/>
              <a:t>Student Centered</a:t>
            </a:r>
          </a:p>
          <a:p>
            <a:pPr algn="ctr" eaLnBrk="1" hangingPunct="1">
              <a:buFontTx/>
              <a:buNone/>
            </a:pPr>
            <a:endParaRPr lang="en-US" altLang="en-US" u="sng" dirty="0"/>
          </a:p>
          <a:p>
            <a:pPr eaLnBrk="1" hangingPunct="1">
              <a:buFontTx/>
              <a:buNone/>
            </a:pPr>
            <a:r>
              <a:rPr lang="en-US" altLang="en-US" dirty="0"/>
              <a:t>	The teacher is the facilitator and guide, and the students are the decision makers</a:t>
            </a:r>
          </a:p>
          <a:p>
            <a:pPr eaLnBrk="1" hangingPunct="1">
              <a:buFontTx/>
              <a:buNone/>
            </a:pPr>
            <a:r>
              <a:rPr lang="en-US" altLang="en-US" dirty="0"/>
              <a:t>      Ex. -Student created </a:t>
            </a:r>
          </a:p>
          <a:p>
            <a:pPr eaLnBrk="1" hangingPunct="1">
              <a:buFontTx/>
              <a:buNone/>
            </a:pPr>
            <a:r>
              <a:rPr lang="en-US" altLang="en-US" dirty="0"/>
              <a:t>		   -Choices!</a:t>
            </a:r>
          </a:p>
        </p:txBody>
      </p:sp>
      <p:pic>
        <p:nvPicPr>
          <p:cNvPr id="6148" name="Picture 7" descr="MPj04067730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4128655"/>
            <a:ext cx="26670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8" descr="MCj0431585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430" y="422564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9" descr="MCj0431550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4038600"/>
            <a:ext cx="2209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عنصر نائب لرقم الشريحة 1"/>
          <p:cNvSpPr>
            <a:spLocks noGrp="1"/>
          </p:cNvSpPr>
          <p:nvPr>
            <p:ph type="sldNum" sz="quarter" idx="11"/>
          </p:nvPr>
        </p:nvSpPr>
        <p:spPr/>
        <p:txBody>
          <a:bodyPr/>
          <a:lstStyle/>
          <a:p>
            <a:fld id="{B4CB682E-F80C-4181-9611-5F3F7211EB48}" type="slidenum">
              <a:rPr lang="en-US" smtClean="0"/>
              <a:t>16</a:t>
            </a:fld>
            <a:endParaRPr lang="en-US"/>
          </a:p>
        </p:txBody>
      </p:sp>
    </p:spTree>
    <p:extLst>
      <p:ext uri="{BB962C8B-B14F-4D97-AF65-F5344CB8AC3E}">
        <p14:creationId xmlns:p14="http://schemas.microsoft.com/office/powerpoint/2010/main" val="149090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anim calcmode="lin" valueType="num">
                                      <p:cBhvr additive="base">
                                        <p:cTn id="7" dur="500" fill="hold"/>
                                        <p:tgtEl>
                                          <p:spTgt spid="614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46">
                                            <p:txEl>
                                              <p:pRg st="2" end="2"/>
                                            </p:txEl>
                                          </p:spTgt>
                                        </p:tgtEl>
                                        <p:attrNameLst>
                                          <p:attrName>style.visibility</p:attrName>
                                        </p:attrNameLst>
                                      </p:cBhvr>
                                      <p:to>
                                        <p:strVal val="visible"/>
                                      </p:to>
                                    </p:set>
                                    <p:anim calcmode="lin" valueType="num">
                                      <p:cBhvr additive="base">
                                        <p:cTn id="13" dur="500" fill="hold"/>
                                        <p:tgtEl>
                                          <p:spTgt spid="614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46">
                                            <p:txEl>
                                              <p:pRg st="4" end="4"/>
                                            </p:txEl>
                                          </p:spTgt>
                                        </p:tgtEl>
                                        <p:attrNameLst>
                                          <p:attrName>style.visibility</p:attrName>
                                        </p:attrNameLst>
                                      </p:cBhvr>
                                      <p:to>
                                        <p:strVal val="visible"/>
                                      </p:to>
                                    </p:set>
                                    <p:anim calcmode="lin" valueType="num">
                                      <p:cBhvr additive="base">
                                        <p:cTn id="19" dur="500" fill="hold"/>
                                        <p:tgtEl>
                                          <p:spTgt spid="6146">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4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147">
                                            <p:txEl>
                                              <p:pRg st="0" end="0"/>
                                            </p:txEl>
                                          </p:spTgt>
                                        </p:tgtEl>
                                        <p:attrNameLst>
                                          <p:attrName>style.visibility</p:attrName>
                                        </p:attrNameLst>
                                      </p:cBhvr>
                                      <p:to>
                                        <p:strVal val="visible"/>
                                      </p:to>
                                    </p:set>
                                    <p:anim calcmode="lin" valueType="num">
                                      <p:cBhvr additive="base">
                                        <p:cTn id="25" dur="500" fill="hold"/>
                                        <p:tgtEl>
                                          <p:spTgt spid="6147">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147">
                                            <p:txEl>
                                              <p:pRg st="2" end="2"/>
                                            </p:txEl>
                                          </p:spTgt>
                                        </p:tgtEl>
                                        <p:attrNameLst>
                                          <p:attrName>style.visibility</p:attrName>
                                        </p:attrNameLst>
                                      </p:cBhvr>
                                      <p:to>
                                        <p:strVal val="visible"/>
                                      </p:to>
                                    </p:set>
                                    <p:anim calcmode="lin" valueType="num">
                                      <p:cBhvr additive="base">
                                        <p:cTn id="31" dur="500" fill="hold"/>
                                        <p:tgtEl>
                                          <p:spTgt spid="6147">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4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147">
                                            <p:txEl>
                                              <p:pRg st="3" end="3"/>
                                            </p:txEl>
                                          </p:spTgt>
                                        </p:tgtEl>
                                        <p:attrNameLst>
                                          <p:attrName>style.visibility</p:attrName>
                                        </p:attrNameLst>
                                      </p:cBhvr>
                                      <p:to>
                                        <p:strVal val="visible"/>
                                      </p:to>
                                    </p:set>
                                    <p:anim calcmode="lin" valueType="num">
                                      <p:cBhvr additive="base">
                                        <p:cTn id="37" dur="500" fill="hold"/>
                                        <p:tgtEl>
                                          <p:spTgt spid="6147">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47">
                                            <p:txEl>
                                              <p:pRg st="3" end="3"/>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6147">
                                            <p:txEl>
                                              <p:pRg st="4" end="4"/>
                                            </p:txEl>
                                          </p:spTgt>
                                        </p:tgtEl>
                                        <p:attrNameLst>
                                          <p:attrName>style.visibility</p:attrName>
                                        </p:attrNameLst>
                                      </p:cBhvr>
                                      <p:to>
                                        <p:strVal val="visible"/>
                                      </p:to>
                                    </p:set>
                                    <p:anim calcmode="lin" valueType="num">
                                      <p:cBhvr additive="base">
                                        <p:cTn id="41" dur="500" fill="hold"/>
                                        <p:tgtEl>
                                          <p:spTgt spid="6147">
                                            <p:txEl>
                                              <p:pRg st="4" end="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14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5"/>
          <p:cNvSpPr>
            <a:spLocks noGrp="1" noChangeArrowheads="1"/>
          </p:cNvSpPr>
          <p:nvPr>
            <p:ph type="body" sz="half" idx="1"/>
          </p:nvPr>
        </p:nvSpPr>
        <p:spPr>
          <a:xfrm>
            <a:off x="353290" y="304802"/>
            <a:ext cx="4038600" cy="6179127"/>
          </a:xfrm>
          <a:solidFill>
            <a:schemeClr val="bg1"/>
          </a:solidFill>
          <a:ln>
            <a:solidFill>
              <a:schemeClr val="tx1"/>
            </a:solidFill>
          </a:ln>
        </p:spPr>
        <p:txBody>
          <a:bodyPr/>
          <a:lstStyle/>
          <a:p>
            <a:pPr algn="ctr" eaLnBrk="1" hangingPunct="1">
              <a:buFontTx/>
              <a:buNone/>
            </a:pPr>
            <a:r>
              <a:rPr lang="en-US" altLang="en-US" u="sng" dirty="0"/>
              <a:t>Teacher Centered</a:t>
            </a:r>
          </a:p>
          <a:p>
            <a:pPr algn="ctr" eaLnBrk="1" hangingPunct="1">
              <a:buFontTx/>
              <a:buNone/>
            </a:pPr>
            <a:endParaRPr lang="en-US" altLang="en-US" dirty="0"/>
          </a:p>
          <a:p>
            <a:pPr algn="ctr" eaLnBrk="1" hangingPunct="1">
              <a:buFontTx/>
              <a:buNone/>
            </a:pPr>
            <a:r>
              <a:rPr lang="en-US" altLang="en-US" dirty="0"/>
              <a:t>Pedagogy </a:t>
            </a:r>
          </a:p>
          <a:p>
            <a:pPr algn="ctr" eaLnBrk="1" hangingPunct="1">
              <a:buFontTx/>
              <a:buNone/>
            </a:pPr>
            <a:r>
              <a:rPr lang="en-US" altLang="en-US" dirty="0"/>
              <a:t>– Based on Standards</a:t>
            </a:r>
          </a:p>
          <a:p>
            <a:pPr algn="ctr" eaLnBrk="1" hangingPunct="1">
              <a:buFontTx/>
              <a:buNone/>
            </a:pPr>
            <a:r>
              <a:rPr lang="en-US" altLang="en-US" dirty="0"/>
              <a:t>-Curriculum centered</a:t>
            </a:r>
          </a:p>
          <a:p>
            <a:pPr eaLnBrk="1" hangingPunct="1">
              <a:buFontTx/>
              <a:buNone/>
            </a:pPr>
            <a:endParaRPr lang="en-US" altLang="en-US" dirty="0"/>
          </a:p>
        </p:txBody>
      </p:sp>
      <p:sp>
        <p:nvSpPr>
          <p:cNvPr id="7171" name="Rectangle 6"/>
          <p:cNvSpPr>
            <a:spLocks noGrp="1" noChangeArrowheads="1"/>
          </p:cNvSpPr>
          <p:nvPr>
            <p:ph type="body" sz="half" idx="2"/>
          </p:nvPr>
        </p:nvSpPr>
        <p:spPr>
          <a:xfrm>
            <a:off x="4800600" y="318659"/>
            <a:ext cx="4038600" cy="6165271"/>
          </a:xfrm>
          <a:solidFill>
            <a:schemeClr val="bg1"/>
          </a:solidFill>
          <a:ln>
            <a:solidFill>
              <a:schemeClr val="tx1"/>
            </a:solidFill>
            <a:miter lim="800000"/>
            <a:headEnd/>
            <a:tailEnd/>
          </a:ln>
        </p:spPr>
        <p:txBody>
          <a:bodyPr/>
          <a:lstStyle/>
          <a:p>
            <a:pPr algn="ctr" eaLnBrk="1" hangingPunct="1">
              <a:buFontTx/>
              <a:buNone/>
            </a:pPr>
            <a:r>
              <a:rPr lang="en-US" altLang="en-US" u="sng" dirty="0"/>
              <a:t>Student Centered</a:t>
            </a:r>
          </a:p>
          <a:p>
            <a:pPr algn="ctr" eaLnBrk="1" hangingPunct="1">
              <a:buFontTx/>
              <a:buNone/>
            </a:pPr>
            <a:endParaRPr lang="en-US" altLang="en-US" dirty="0"/>
          </a:p>
          <a:p>
            <a:pPr algn="ctr" eaLnBrk="1" hangingPunct="1">
              <a:buFontTx/>
              <a:buNone/>
            </a:pPr>
            <a:r>
              <a:rPr lang="en-US" altLang="en-US" dirty="0"/>
              <a:t>Pedagogy </a:t>
            </a:r>
          </a:p>
          <a:p>
            <a:pPr algn="ctr" eaLnBrk="1" hangingPunct="1">
              <a:buFontTx/>
              <a:buNone/>
            </a:pPr>
            <a:r>
              <a:rPr lang="en-US" altLang="en-US" dirty="0"/>
              <a:t>- Based on Constructivism </a:t>
            </a:r>
          </a:p>
          <a:p>
            <a:pPr algn="ctr" eaLnBrk="1" hangingPunct="1">
              <a:buFontTx/>
              <a:buNone/>
            </a:pPr>
            <a:r>
              <a:rPr lang="en-US" altLang="en-US" dirty="0"/>
              <a:t>– prior knowledge</a:t>
            </a:r>
          </a:p>
        </p:txBody>
      </p:sp>
      <p:pic>
        <p:nvPicPr>
          <p:cNvPr id="7172" name="Picture 8" descr="so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3886200"/>
            <a:ext cx="2971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10" descr="childwriti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3962400"/>
            <a:ext cx="21336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عنصر نائب لرقم الشريحة 1"/>
          <p:cNvSpPr>
            <a:spLocks noGrp="1"/>
          </p:cNvSpPr>
          <p:nvPr>
            <p:ph type="sldNum" sz="quarter" idx="11"/>
          </p:nvPr>
        </p:nvSpPr>
        <p:spPr/>
        <p:txBody>
          <a:bodyPr/>
          <a:lstStyle/>
          <a:p>
            <a:fld id="{B4CB682E-F80C-4181-9611-5F3F7211EB48}" type="slidenum">
              <a:rPr lang="en-US" smtClean="0"/>
              <a:t>17</a:t>
            </a:fld>
            <a:endParaRPr lang="en-US"/>
          </a:p>
        </p:txBody>
      </p:sp>
    </p:spTree>
    <p:extLst>
      <p:ext uri="{BB962C8B-B14F-4D97-AF65-F5344CB8AC3E}">
        <p14:creationId xmlns:p14="http://schemas.microsoft.com/office/powerpoint/2010/main" val="2737410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170">
                                            <p:txEl>
                                              <p:pRg st="0" end="0"/>
                                            </p:txEl>
                                          </p:spTgt>
                                        </p:tgtEl>
                                        <p:attrNameLst>
                                          <p:attrName>style.visibility</p:attrName>
                                        </p:attrNameLst>
                                      </p:cBhvr>
                                      <p:to>
                                        <p:strVal val="visible"/>
                                      </p:to>
                                    </p:set>
                                    <p:anim calcmode="lin" valueType="num">
                                      <p:cBhvr additive="base">
                                        <p:cTn id="7" dur="500" fill="hold"/>
                                        <p:tgtEl>
                                          <p:spTgt spid="717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17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170">
                                            <p:txEl>
                                              <p:pRg st="2" end="2"/>
                                            </p:txEl>
                                          </p:spTgt>
                                        </p:tgtEl>
                                        <p:attrNameLst>
                                          <p:attrName>style.visibility</p:attrName>
                                        </p:attrNameLst>
                                      </p:cBhvr>
                                      <p:to>
                                        <p:strVal val="visible"/>
                                      </p:to>
                                    </p:set>
                                    <p:anim calcmode="lin" valueType="num">
                                      <p:cBhvr additive="base">
                                        <p:cTn id="13" dur="500" fill="hold"/>
                                        <p:tgtEl>
                                          <p:spTgt spid="7170">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17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170">
                                            <p:txEl>
                                              <p:pRg st="3" end="3"/>
                                            </p:txEl>
                                          </p:spTgt>
                                        </p:tgtEl>
                                        <p:attrNameLst>
                                          <p:attrName>style.visibility</p:attrName>
                                        </p:attrNameLst>
                                      </p:cBhvr>
                                      <p:to>
                                        <p:strVal val="visible"/>
                                      </p:to>
                                    </p:set>
                                    <p:anim calcmode="lin" valueType="num">
                                      <p:cBhvr additive="base">
                                        <p:cTn id="19" dur="500" fill="hold"/>
                                        <p:tgtEl>
                                          <p:spTgt spid="7170">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170">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170">
                                            <p:txEl>
                                              <p:pRg st="4" end="4"/>
                                            </p:txEl>
                                          </p:spTgt>
                                        </p:tgtEl>
                                        <p:attrNameLst>
                                          <p:attrName>style.visibility</p:attrName>
                                        </p:attrNameLst>
                                      </p:cBhvr>
                                      <p:to>
                                        <p:strVal val="visible"/>
                                      </p:to>
                                    </p:set>
                                    <p:anim calcmode="lin" valueType="num">
                                      <p:cBhvr additive="base">
                                        <p:cTn id="23" dur="500" fill="hold"/>
                                        <p:tgtEl>
                                          <p:spTgt spid="7170">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17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7171">
                                            <p:bg/>
                                          </p:spTgt>
                                        </p:tgtEl>
                                        <p:attrNameLst>
                                          <p:attrName>style.visibility</p:attrName>
                                        </p:attrNameLst>
                                      </p:cBhvr>
                                      <p:to>
                                        <p:strVal val="visible"/>
                                      </p:to>
                                    </p:set>
                                    <p:anim calcmode="lin" valueType="num">
                                      <p:cBhvr additive="base">
                                        <p:cTn id="29" dur="500" fill="hold"/>
                                        <p:tgtEl>
                                          <p:spTgt spid="7171">
                                            <p:bg/>
                                          </p:spTgt>
                                        </p:tgtEl>
                                        <p:attrNameLst>
                                          <p:attrName>ppt_x</p:attrName>
                                        </p:attrNameLst>
                                      </p:cBhvr>
                                      <p:tavLst>
                                        <p:tav tm="0">
                                          <p:val>
                                            <p:strVal val="#ppt_x"/>
                                          </p:val>
                                        </p:tav>
                                        <p:tav tm="100000">
                                          <p:val>
                                            <p:strVal val="#ppt_x"/>
                                          </p:val>
                                        </p:tav>
                                      </p:tavLst>
                                    </p:anim>
                                    <p:anim calcmode="lin" valueType="num">
                                      <p:cBhvr additive="base">
                                        <p:cTn id="30" dur="500" fill="hold"/>
                                        <p:tgtEl>
                                          <p:spTgt spid="7171">
                                            <p:bg/>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7171">
                                            <p:txEl>
                                              <p:pRg st="0" end="0"/>
                                            </p:txEl>
                                          </p:spTgt>
                                        </p:tgtEl>
                                        <p:attrNameLst>
                                          <p:attrName>style.visibility</p:attrName>
                                        </p:attrNameLst>
                                      </p:cBhvr>
                                      <p:to>
                                        <p:strVal val="visible"/>
                                      </p:to>
                                    </p:set>
                                    <p:anim calcmode="lin" valueType="num">
                                      <p:cBhvr additive="base">
                                        <p:cTn id="35" dur="500" fill="hold"/>
                                        <p:tgtEl>
                                          <p:spTgt spid="7171">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71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7171">
                                            <p:txEl>
                                              <p:pRg st="2" end="2"/>
                                            </p:txEl>
                                          </p:spTgt>
                                        </p:tgtEl>
                                        <p:attrNameLst>
                                          <p:attrName>style.visibility</p:attrName>
                                        </p:attrNameLst>
                                      </p:cBhvr>
                                      <p:to>
                                        <p:strVal val="visible"/>
                                      </p:to>
                                    </p:set>
                                    <p:anim calcmode="lin" valueType="num">
                                      <p:cBhvr additive="base">
                                        <p:cTn id="41" dur="500" fill="hold"/>
                                        <p:tgtEl>
                                          <p:spTgt spid="7171">
                                            <p:txEl>
                                              <p:pRg st="2" end="2"/>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717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7171">
                                            <p:txEl>
                                              <p:pRg st="3" end="3"/>
                                            </p:txEl>
                                          </p:spTgt>
                                        </p:tgtEl>
                                        <p:attrNameLst>
                                          <p:attrName>style.visibility</p:attrName>
                                        </p:attrNameLst>
                                      </p:cBhvr>
                                      <p:to>
                                        <p:strVal val="visible"/>
                                      </p:to>
                                    </p:set>
                                    <p:anim calcmode="lin" valueType="num">
                                      <p:cBhvr additive="base">
                                        <p:cTn id="47" dur="500" fill="hold"/>
                                        <p:tgtEl>
                                          <p:spTgt spid="7171">
                                            <p:txEl>
                                              <p:pRg st="3" end="3"/>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717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7171">
                                            <p:txEl>
                                              <p:pRg st="4" end="4"/>
                                            </p:txEl>
                                          </p:spTgt>
                                        </p:tgtEl>
                                        <p:attrNameLst>
                                          <p:attrName>style.visibility</p:attrName>
                                        </p:attrNameLst>
                                      </p:cBhvr>
                                      <p:to>
                                        <p:strVal val="visible"/>
                                      </p:to>
                                    </p:set>
                                    <p:anim calcmode="lin" valueType="num">
                                      <p:cBhvr additive="base">
                                        <p:cTn id="53" dur="500" fill="hold"/>
                                        <p:tgtEl>
                                          <p:spTgt spid="7171">
                                            <p:txEl>
                                              <p:pRg st="4" end="4"/>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717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5"/>
          <p:cNvSpPr>
            <a:spLocks noGrp="1" noChangeArrowheads="1"/>
          </p:cNvSpPr>
          <p:nvPr>
            <p:ph type="body" sz="half" idx="1"/>
          </p:nvPr>
        </p:nvSpPr>
        <p:spPr>
          <a:xfrm>
            <a:off x="304800" y="277090"/>
            <a:ext cx="4038600" cy="6258647"/>
          </a:xfrm>
          <a:solidFill>
            <a:schemeClr val="bg1"/>
          </a:solidFill>
          <a:ln>
            <a:solidFill>
              <a:schemeClr val="tx1"/>
            </a:solidFill>
          </a:ln>
        </p:spPr>
        <p:txBody>
          <a:bodyPr/>
          <a:lstStyle/>
          <a:p>
            <a:pPr algn="ctr" eaLnBrk="1" hangingPunct="1">
              <a:buFontTx/>
              <a:buNone/>
            </a:pPr>
            <a:r>
              <a:rPr lang="en-US" altLang="en-US" u="sng" dirty="0"/>
              <a:t>Teacher Centered</a:t>
            </a:r>
          </a:p>
          <a:p>
            <a:pPr algn="ctr" eaLnBrk="1" hangingPunct="1">
              <a:buFontTx/>
              <a:buNone/>
            </a:pPr>
            <a:endParaRPr lang="en-US" altLang="en-US" u="sng" dirty="0"/>
          </a:p>
          <a:p>
            <a:pPr algn="ctr" eaLnBrk="1" hangingPunct="1">
              <a:buFontTx/>
              <a:buNone/>
            </a:pPr>
            <a:r>
              <a:rPr lang="en-US" altLang="en-US" dirty="0"/>
              <a:t>Relies more on the textbook and direct instruction</a:t>
            </a:r>
          </a:p>
          <a:p>
            <a:pPr algn="ctr" eaLnBrk="1" hangingPunct="1">
              <a:buFontTx/>
              <a:buNone/>
            </a:pPr>
            <a:endParaRPr lang="en-US" altLang="en-US" dirty="0"/>
          </a:p>
          <a:p>
            <a:pPr algn="ctr" eaLnBrk="1" hangingPunct="1">
              <a:buFontTx/>
              <a:buNone/>
            </a:pPr>
            <a:r>
              <a:rPr lang="en-US" altLang="en-US" sz="1800" dirty="0"/>
              <a:t>Ex.  Go to page 24 and answer the questions. </a:t>
            </a:r>
          </a:p>
          <a:p>
            <a:pPr algn="ctr" eaLnBrk="1" hangingPunct="1">
              <a:buFontTx/>
              <a:buNone/>
            </a:pPr>
            <a:endParaRPr lang="en-US" altLang="en-US" sz="1800" dirty="0"/>
          </a:p>
        </p:txBody>
      </p:sp>
      <p:sp>
        <p:nvSpPr>
          <p:cNvPr id="8195" name="Rectangle 6"/>
          <p:cNvSpPr>
            <a:spLocks noGrp="1" noChangeArrowheads="1"/>
          </p:cNvSpPr>
          <p:nvPr>
            <p:ph type="body" sz="half" idx="2"/>
          </p:nvPr>
        </p:nvSpPr>
        <p:spPr>
          <a:xfrm>
            <a:off x="4800600" y="304800"/>
            <a:ext cx="4038600" cy="6230938"/>
          </a:xfrm>
          <a:solidFill>
            <a:schemeClr val="bg1"/>
          </a:solidFill>
          <a:ln>
            <a:solidFill>
              <a:schemeClr val="tx1"/>
            </a:solidFill>
          </a:ln>
        </p:spPr>
        <p:txBody>
          <a:bodyPr/>
          <a:lstStyle/>
          <a:p>
            <a:pPr algn="ctr" eaLnBrk="1" hangingPunct="1">
              <a:buFontTx/>
              <a:buNone/>
            </a:pPr>
            <a:r>
              <a:rPr lang="en-US" altLang="en-US" u="sng" dirty="0"/>
              <a:t>Student Centered</a:t>
            </a:r>
          </a:p>
          <a:p>
            <a:pPr algn="ctr" eaLnBrk="1" hangingPunct="1">
              <a:buFontTx/>
              <a:buNone/>
            </a:pPr>
            <a:endParaRPr lang="en-US" altLang="en-US" u="sng" dirty="0"/>
          </a:p>
          <a:p>
            <a:pPr algn="ctr" eaLnBrk="1" hangingPunct="1">
              <a:buFontTx/>
              <a:buNone/>
            </a:pPr>
            <a:r>
              <a:rPr lang="en-US" altLang="en-US" dirty="0"/>
              <a:t>Highlights real life examples</a:t>
            </a:r>
          </a:p>
        </p:txBody>
      </p:sp>
      <p:pic>
        <p:nvPicPr>
          <p:cNvPr id="8196" name="Picture 8" descr="tf-94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3872340"/>
            <a:ext cx="2514600" cy="249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Text Box 9"/>
          <p:cNvSpPr txBox="1">
            <a:spLocks noChangeArrowheads="1"/>
          </p:cNvSpPr>
          <p:nvPr/>
        </p:nvSpPr>
        <p:spPr bwMode="auto">
          <a:xfrm>
            <a:off x="5257800" y="2743200"/>
            <a:ext cx="3124200"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dirty="0"/>
              <a:t>Use situations that tie into the student’s lives that they can relate to and find interesting.</a:t>
            </a:r>
          </a:p>
          <a:p>
            <a:pPr eaLnBrk="1" hangingPunct="1">
              <a:spcBef>
                <a:spcPct val="50000"/>
              </a:spcBef>
            </a:pPr>
            <a:endParaRPr lang="en-US" altLang="en-US" dirty="0"/>
          </a:p>
          <a:p>
            <a:pPr eaLnBrk="1" hangingPunct="1">
              <a:spcBef>
                <a:spcPct val="50000"/>
              </a:spcBef>
            </a:pPr>
            <a:endParaRPr lang="en-US" altLang="en-US" dirty="0"/>
          </a:p>
        </p:txBody>
      </p:sp>
      <p:sp>
        <p:nvSpPr>
          <p:cNvPr id="8198" name="Rectangle 10"/>
          <p:cNvSpPr>
            <a:spLocks noChangeArrowheads="1"/>
          </p:cNvSpPr>
          <p:nvPr/>
        </p:nvSpPr>
        <p:spPr bwMode="auto">
          <a:xfrm>
            <a:off x="6165850" y="3892550"/>
            <a:ext cx="247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a:t>.</a:t>
            </a:r>
          </a:p>
        </p:txBody>
      </p:sp>
      <p:sp>
        <p:nvSpPr>
          <p:cNvPr id="2" name="عنصر نائب لرقم الشريحة 1"/>
          <p:cNvSpPr>
            <a:spLocks noGrp="1"/>
          </p:cNvSpPr>
          <p:nvPr>
            <p:ph type="sldNum" sz="quarter" idx="11"/>
          </p:nvPr>
        </p:nvSpPr>
        <p:spPr/>
        <p:txBody>
          <a:bodyPr/>
          <a:lstStyle/>
          <a:p>
            <a:fld id="{B4CB682E-F80C-4181-9611-5F3F7211EB48}" type="slidenum">
              <a:rPr lang="en-US" smtClean="0"/>
              <a:t>18</a:t>
            </a:fld>
            <a:endParaRPr lang="en-US"/>
          </a:p>
        </p:txBody>
      </p:sp>
    </p:spTree>
    <p:extLst>
      <p:ext uri="{BB962C8B-B14F-4D97-AF65-F5344CB8AC3E}">
        <p14:creationId xmlns:p14="http://schemas.microsoft.com/office/powerpoint/2010/main" val="61811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anim calcmode="lin" valueType="num">
                                      <p:cBhvr additive="base">
                                        <p:cTn id="7" dur="500" fill="hold"/>
                                        <p:tgtEl>
                                          <p:spTgt spid="819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194">
                                            <p:txEl>
                                              <p:pRg st="2" end="2"/>
                                            </p:txEl>
                                          </p:spTgt>
                                        </p:tgtEl>
                                        <p:attrNameLst>
                                          <p:attrName>style.visibility</p:attrName>
                                        </p:attrNameLst>
                                      </p:cBhvr>
                                      <p:to>
                                        <p:strVal val="visible"/>
                                      </p:to>
                                    </p:set>
                                    <p:anim calcmode="lin" valueType="num">
                                      <p:cBhvr additive="base">
                                        <p:cTn id="13" dur="500" fill="hold"/>
                                        <p:tgtEl>
                                          <p:spTgt spid="819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194">
                                            <p:txEl>
                                              <p:pRg st="4" end="4"/>
                                            </p:txEl>
                                          </p:spTgt>
                                        </p:tgtEl>
                                        <p:attrNameLst>
                                          <p:attrName>style.visibility</p:attrName>
                                        </p:attrNameLst>
                                      </p:cBhvr>
                                      <p:to>
                                        <p:strVal val="visible"/>
                                      </p:to>
                                    </p:set>
                                    <p:anim calcmode="lin" valueType="num">
                                      <p:cBhvr additive="base">
                                        <p:cTn id="19" dur="500" fill="hold"/>
                                        <p:tgtEl>
                                          <p:spTgt spid="819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195">
                                            <p:txEl>
                                              <p:pRg st="0" end="0"/>
                                            </p:txEl>
                                          </p:spTgt>
                                        </p:tgtEl>
                                        <p:attrNameLst>
                                          <p:attrName>style.visibility</p:attrName>
                                        </p:attrNameLst>
                                      </p:cBhvr>
                                      <p:to>
                                        <p:strVal val="visible"/>
                                      </p:to>
                                    </p:set>
                                    <p:anim calcmode="lin" valueType="num">
                                      <p:cBhvr additive="base">
                                        <p:cTn id="25" dur="500" fill="hold"/>
                                        <p:tgtEl>
                                          <p:spTgt spid="8195">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195">
                                            <p:txEl>
                                              <p:pRg st="2" end="2"/>
                                            </p:txEl>
                                          </p:spTgt>
                                        </p:tgtEl>
                                        <p:attrNameLst>
                                          <p:attrName>style.visibility</p:attrName>
                                        </p:attrNameLst>
                                      </p:cBhvr>
                                      <p:to>
                                        <p:strVal val="visible"/>
                                      </p:to>
                                    </p:set>
                                    <p:anim calcmode="lin" valueType="num">
                                      <p:cBhvr additive="base">
                                        <p:cTn id="31" dur="500" fill="hold"/>
                                        <p:tgtEl>
                                          <p:spTgt spid="8195">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1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197"/>
                                        </p:tgtEl>
                                        <p:attrNameLst>
                                          <p:attrName>style.visibility</p:attrName>
                                        </p:attrNameLst>
                                      </p:cBhvr>
                                      <p:to>
                                        <p:strVal val="visible"/>
                                      </p:to>
                                    </p:set>
                                    <p:anim calcmode="lin" valueType="num">
                                      <p:cBhvr additive="base">
                                        <p:cTn id="37" dur="500" fill="hold"/>
                                        <p:tgtEl>
                                          <p:spTgt spid="8197"/>
                                        </p:tgtEl>
                                        <p:attrNameLst>
                                          <p:attrName>ppt_x</p:attrName>
                                        </p:attrNameLst>
                                      </p:cBhvr>
                                      <p:tavLst>
                                        <p:tav tm="0">
                                          <p:val>
                                            <p:strVal val="#ppt_x"/>
                                          </p:val>
                                        </p:tav>
                                        <p:tav tm="100000">
                                          <p:val>
                                            <p:strVal val="#ppt_x"/>
                                          </p:val>
                                        </p:tav>
                                      </p:tavLst>
                                    </p:anim>
                                    <p:anim calcmode="lin" valueType="num">
                                      <p:cBhvr additive="base">
                                        <p:cTn id="38" dur="500" fill="hold"/>
                                        <p:tgtEl>
                                          <p:spTgt spid="819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5"/>
          <p:cNvSpPr>
            <a:spLocks noGrp="1" noChangeArrowheads="1"/>
          </p:cNvSpPr>
          <p:nvPr>
            <p:ph type="body" sz="half" idx="1"/>
          </p:nvPr>
        </p:nvSpPr>
        <p:spPr>
          <a:xfrm>
            <a:off x="332510" y="277091"/>
            <a:ext cx="3893126" cy="6262254"/>
          </a:xfrm>
          <a:solidFill>
            <a:schemeClr val="bg1"/>
          </a:solidFill>
          <a:ln>
            <a:solidFill>
              <a:schemeClr val="tx1"/>
            </a:solidFill>
          </a:ln>
        </p:spPr>
        <p:txBody>
          <a:bodyPr/>
          <a:lstStyle/>
          <a:p>
            <a:pPr algn="ctr" eaLnBrk="1" hangingPunct="1">
              <a:buFontTx/>
              <a:buNone/>
            </a:pPr>
            <a:r>
              <a:rPr lang="en-US" altLang="en-US" b="1" u="sng" dirty="0"/>
              <a:t>Teacher Centered</a:t>
            </a:r>
          </a:p>
          <a:p>
            <a:pPr algn="ctr" eaLnBrk="1" hangingPunct="1">
              <a:buFontTx/>
              <a:buNone/>
            </a:pPr>
            <a:endParaRPr lang="en-US" altLang="en-US" dirty="0"/>
          </a:p>
          <a:p>
            <a:pPr algn="ctr" eaLnBrk="1" hangingPunct="1">
              <a:buFontTx/>
              <a:buNone/>
            </a:pPr>
            <a:r>
              <a:rPr lang="en-US" altLang="en-US" b="1" dirty="0"/>
              <a:t>Rote knowledge</a:t>
            </a:r>
          </a:p>
        </p:txBody>
      </p:sp>
      <p:sp>
        <p:nvSpPr>
          <p:cNvPr id="9219" name="Rectangle 6"/>
          <p:cNvSpPr>
            <a:spLocks noGrp="1" noChangeArrowheads="1"/>
          </p:cNvSpPr>
          <p:nvPr>
            <p:ph type="body" sz="half" idx="2"/>
          </p:nvPr>
        </p:nvSpPr>
        <p:spPr>
          <a:xfrm>
            <a:off x="4544290" y="249382"/>
            <a:ext cx="4322618" cy="6248400"/>
          </a:xfrm>
          <a:solidFill>
            <a:schemeClr val="bg1"/>
          </a:solidFill>
          <a:ln>
            <a:solidFill>
              <a:schemeClr val="tx1"/>
            </a:solidFill>
          </a:ln>
        </p:spPr>
        <p:txBody>
          <a:bodyPr/>
          <a:lstStyle/>
          <a:p>
            <a:pPr algn="ctr" eaLnBrk="1" hangingPunct="1">
              <a:buFontTx/>
              <a:buNone/>
            </a:pPr>
            <a:r>
              <a:rPr lang="en-US" altLang="en-US" b="1" u="sng" dirty="0"/>
              <a:t>Student Centered</a:t>
            </a:r>
          </a:p>
          <a:p>
            <a:pPr algn="ctr" eaLnBrk="1" hangingPunct="1">
              <a:buFontTx/>
              <a:buNone/>
            </a:pPr>
            <a:endParaRPr lang="en-US" altLang="en-US" b="1" u="sng" dirty="0"/>
          </a:p>
          <a:p>
            <a:pPr algn="ctr" eaLnBrk="1" hangingPunct="1">
              <a:buFontTx/>
              <a:buNone/>
            </a:pPr>
            <a:r>
              <a:rPr lang="en-US" altLang="en-US" b="1" dirty="0"/>
              <a:t>Experiential knowledge</a:t>
            </a:r>
          </a:p>
        </p:txBody>
      </p:sp>
      <p:sp>
        <p:nvSpPr>
          <p:cNvPr id="9220" name="Text Box 7"/>
          <p:cNvSpPr txBox="1">
            <a:spLocks noChangeArrowheads="1"/>
          </p:cNvSpPr>
          <p:nvPr/>
        </p:nvSpPr>
        <p:spPr bwMode="auto">
          <a:xfrm>
            <a:off x="5029199" y="2119750"/>
            <a:ext cx="3643745" cy="1754326"/>
          </a:xfrm>
          <a:prstGeom prst="rect">
            <a:avLst/>
          </a:prstGeom>
          <a:solidFill>
            <a:schemeClr val="accent6">
              <a:lumMod val="40000"/>
              <a:lumOff val="60000"/>
            </a:schemeClr>
          </a:solidFill>
          <a:ln>
            <a:noFill/>
          </a:ln>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b="1" dirty="0"/>
              <a:t>For example: Using problem solving methods and experimental ways of solving problems. The implementation of the student’s prior knowledge.</a:t>
            </a:r>
          </a:p>
        </p:txBody>
      </p:sp>
      <p:sp>
        <p:nvSpPr>
          <p:cNvPr id="9221" name="Text Box 11"/>
          <p:cNvSpPr txBox="1">
            <a:spLocks noChangeArrowheads="1"/>
          </p:cNvSpPr>
          <p:nvPr/>
        </p:nvSpPr>
        <p:spPr bwMode="auto">
          <a:xfrm>
            <a:off x="519555" y="2140530"/>
            <a:ext cx="3581400" cy="1477328"/>
          </a:xfrm>
          <a:prstGeom prst="rect">
            <a:avLst/>
          </a:prstGeom>
          <a:solidFill>
            <a:schemeClr val="accent6">
              <a:lumMod val="40000"/>
              <a:lumOff val="60000"/>
            </a:schemeClr>
          </a:solidFill>
          <a:ln>
            <a:noFill/>
          </a:ln>
          <a:effec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b="1" dirty="0"/>
              <a:t>Learning a procedure without truly understanding the material. For example memorizing the steps of solving a problem.</a:t>
            </a:r>
          </a:p>
        </p:txBody>
      </p:sp>
      <p:sp>
        <p:nvSpPr>
          <p:cNvPr id="2" name="عنصر نائب لرقم الشريحة 1"/>
          <p:cNvSpPr>
            <a:spLocks noGrp="1"/>
          </p:cNvSpPr>
          <p:nvPr>
            <p:ph type="sldNum" sz="quarter" idx="11"/>
          </p:nvPr>
        </p:nvSpPr>
        <p:spPr/>
        <p:txBody>
          <a:bodyPr/>
          <a:lstStyle/>
          <a:p>
            <a:fld id="{B4CB682E-F80C-4181-9611-5F3F7211EB48}" type="slidenum">
              <a:rPr lang="en-US" smtClean="0"/>
              <a:t>19</a:t>
            </a:fld>
            <a:endParaRPr lang="en-US"/>
          </a:p>
        </p:txBody>
      </p:sp>
    </p:spTree>
    <p:extLst>
      <p:ext uri="{BB962C8B-B14F-4D97-AF65-F5344CB8AC3E}">
        <p14:creationId xmlns:p14="http://schemas.microsoft.com/office/powerpoint/2010/main" val="438468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18">
                                            <p:txEl>
                                              <p:pRg st="0" end="0"/>
                                            </p:txEl>
                                          </p:spTgt>
                                        </p:tgtEl>
                                        <p:attrNameLst>
                                          <p:attrName>style.visibility</p:attrName>
                                        </p:attrNameLst>
                                      </p:cBhvr>
                                      <p:to>
                                        <p:strVal val="visible"/>
                                      </p:to>
                                    </p:set>
                                    <p:anim calcmode="lin" valueType="num">
                                      <p:cBhvr additive="base">
                                        <p:cTn id="7" dur="500" fill="hold"/>
                                        <p:tgtEl>
                                          <p:spTgt spid="921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218">
                                            <p:txEl>
                                              <p:pRg st="2" end="2"/>
                                            </p:txEl>
                                          </p:spTgt>
                                        </p:tgtEl>
                                        <p:attrNameLst>
                                          <p:attrName>style.visibility</p:attrName>
                                        </p:attrNameLst>
                                      </p:cBhvr>
                                      <p:to>
                                        <p:strVal val="visible"/>
                                      </p:to>
                                    </p:set>
                                    <p:anim calcmode="lin" valueType="num">
                                      <p:cBhvr additive="base">
                                        <p:cTn id="13" dur="500" fill="hold"/>
                                        <p:tgtEl>
                                          <p:spTgt spid="921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21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221"/>
                                        </p:tgtEl>
                                        <p:attrNameLst>
                                          <p:attrName>style.visibility</p:attrName>
                                        </p:attrNameLst>
                                      </p:cBhvr>
                                      <p:to>
                                        <p:strVal val="visible"/>
                                      </p:to>
                                    </p:set>
                                    <p:anim calcmode="lin" valueType="num">
                                      <p:cBhvr additive="base">
                                        <p:cTn id="19" dur="500" fill="hold"/>
                                        <p:tgtEl>
                                          <p:spTgt spid="9221"/>
                                        </p:tgtEl>
                                        <p:attrNameLst>
                                          <p:attrName>ppt_x</p:attrName>
                                        </p:attrNameLst>
                                      </p:cBhvr>
                                      <p:tavLst>
                                        <p:tav tm="0">
                                          <p:val>
                                            <p:strVal val="#ppt_x"/>
                                          </p:val>
                                        </p:tav>
                                        <p:tav tm="100000">
                                          <p:val>
                                            <p:strVal val="#ppt_x"/>
                                          </p:val>
                                        </p:tav>
                                      </p:tavLst>
                                    </p:anim>
                                    <p:anim calcmode="lin" valueType="num">
                                      <p:cBhvr additive="base">
                                        <p:cTn id="20" dur="500" fill="hold"/>
                                        <p:tgtEl>
                                          <p:spTgt spid="922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219">
                                            <p:bg/>
                                          </p:spTgt>
                                        </p:tgtEl>
                                        <p:attrNameLst>
                                          <p:attrName>style.visibility</p:attrName>
                                        </p:attrNameLst>
                                      </p:cBhvr>
                                      <p:to>
                                        <p:strVal val="visible"/>
                                      </p:to>
                                    </p:set>
                                    <p:anim calcmode="lin" valueType="num">
                                      <p:cBhvr additive="base">
                                        <p:cTn id="25" dur="500" fill="hold"/>
                                        <p:tgtEl>
                                          <p:spTgt spid="9219">
                                            <p:bg/>
                                          </p:spTgt>
                                        </p:tgtEl>
                                        <p:attrNameLst>
                                          <p:attrName>ppt_x</p:attrName>
                                        </p:attrNameLst>
                                      </p:cBhvr>
                                      <p:tavLst>
                                        <p:tav tm="0">
                                          <p:val>
                                            <p:strVal val="#ppt_x"/>
                                          </p:val>
                                        </p:tav>
                                        <p:tav tm="100000">
                                          <p:val>
                                            <p:strVal val="#ppt_x"/>
                                          </p:val>
                                        </p:tav>
                                      </p:tavLst>
                                    </p:anim>
                                    <p:anim calcmode="lin" valueType="num">
                                      <p:cBhvr additive="base">
                                        <p:cTn id="26" dur="500" fill="hold"/>
                                        <p:tgtEl>
                                          <p:spTgt spid="9219">
                                            <p:bg/>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219">
                                            <p:txEl>
                                              <p:pRg st="0" end="0"/>
                                            </p:txEl>
                                          </p:spTgt>
                                        </p:tgtEl>
                                        <p:attrNameLst>
                                          <p:attrName>style.visibility</p:attrName>
                                        </p:attrNameLst>
                                      </p:cBhvr>
                                      <p:to>
                                        <p:strVal val="visible"/>
                                      </p:to>
                                    </p:set>
                                    <p:anim calcmode="lin" valueType="num">
                                      <p:cBhvr additive="base">
                                        <p:cTn id="31" dur="500" fill="hold"/>
                                        <p:tgtEl>
                                          <p:spTgt spid="9219">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219">
                                            <p:txEl>
                                              <p:pRg st="2" end="2"/>
                                            </p:txEl>
                                          </p:spTgt>
                                        </p:tgtEl>
                                        <p:attrNameLst>
                                          <p:attrName>style.visibility</p:attrName>
                                        </p:attrNameLst>
                                      </p:cBhvr>
                                      <p:to>
                                        <p:strVal val="visible"/>
                                      </p:to>
                                    </p:set>
                                    <p:anim calcmode="lin" valueType="num">
                                      <p:cBhvr additive="base">
                                        <p:cTn id="37"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220"/>
                                        </p:tgtEl>
                                        <p:attrNameLst>
                                          <p:attrName>style.visibility</p:attrName>
                                        </p:attrNameLst>
                                      </p:cBhvr>
                                      <p:to>
                                        <p:strVal val="visible"/>
                                      </p:to>
                                    </p:set>
                                    <p:anim calcmode="lin" valueType="num">
                                      <p:cBhvr additive="base">
                                        <p:cTn id="43" dur="500" fill="hold"/>
                                        <p:tgtEl>
                                          <p:spTgt spid="9220"/>
                                        </p:tgtEl>
                                        <p:attrNameLst>
                                          <p:attrName>ppt_x</p:attrName>
                                        </p:attrNameLst>
                                      </p:cBhvr>
                                      <p:tavLst>
                                        <p:tav tm="0">
                                          <p:val>
                                            <p:strVal val="#ppt_x"/>
                                          </p:val>
                                        </p:tav>
                                        <p:tav tm="100000">
                                          <p:val>
                                            <p:strVal val="#ppt_x"/>
                                          </p:val>
                                        </p:tav>
                                      </p:tavLst>
                                    </p:anim>
                                    <p:anim calcmode="lin" valueType="num">
                                      <p:cBhvr additive="base">
                                        <p:cTn id="44" dur="500" fill="hold"/>
                                        <p:tgtEl>
                                          <p:spTgt spid="92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nimBg="1"/>
      <p:bldP spid="9220" grpId="0" animBg="1"/>
      <p:bldP spid="9221"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5"/>
          <p:cNvSpPr>
            <a:spLocks noGrp="1" noChangeArrowheads="1"/>
          </p:cNvSpPr>
          <p:nvPr>
            <p:ph type="body" sz="half" idx="1"/>
          </p:nvPr>
        </p:nvSpPr>
        <p:spPr>
          <a:xfrm>
            <a:off x="304799" y="277091"/>
            <a:ext cx="4197927" cy="6276108"/>
          </a:xfrm>
          <a:solidFill>
            <a:schemeClr val="bg1"/>
          </a:solidFill>
          <a:ln>
            <a:solidFill>
              <a:schemeClr val="tx1"/>
            </a:solidFill>
          </a:ln>
        </p:spPr>
        <p:txBody>
          <a:bodyPr/>
          <a:lstStyle/>
          <a:p>
            <a:pPr algn="ctr" eaLnBrk="1" hangingPunct="1">
              <a:buFontTx/>
              <a:buNone/>
            </a:pPr>
            <a:r>
              <a:rPr lang="en-US" altLang="en-US" b="1" u="sng" dirty="0"/>
              <a:t>Teacher Centered</a:t>
            </a:r>
          </a:p>
          <a:p>
            <a:pPr algn="ctr" eaLnBrk="1" hangingPunct="1">
              <a:buFontTx/>
              <a:buNone/>
            </a:pPr>
            <a:r>
              <a:rPr lang="en-US" altLang="en-US" b="1" dirty="0"/>
              <a:t>Isolated teaching and learning </a:t>
            </a:r>
          </a:p>
          <a:p>
            <a:pPr algn="ctr" eaLnBrk="1" hangingPunct="1">
              <a:buFontTx/>
              <a:buNone/>
            </a:pPr>
            <a:endParaRPr lang="en-US" altLang="en-US" b="1" dirty="0"/>
          </a:p>
          <a:p>
            <a:pPr algn="ctr" eaLnBrk="1" hangingPunct="1">
              <a:buFontTx/>
              <a:buNone/>
            </a:pPr>
            <a:r>
              <a:rPr lang="en-US" altLang="en-US" b="1" dirty="0"/>
              <a:t>Passive Learning</a:t>
            </a:r>
          </a:p>
          <a:p>
            <a:pPr algn="ctr" eaLnBrk="1" hangingPunct="1">
              <a:buFontTx/>
              <a:buNone/>
            </a:pPr>
            <a:r>
              <a:rPr lang="en-US" altLang="en-US" b="1" dirty="0"/>
              <a:t>Ex.  Students who know answers raise their hands, other are easily overlooked.</a:t>
            </a:r>
          </a:p>
          <a:p>
            <a:pPr eaLnBrk="1" hangingPunct="1">
              <a:buFontTx/>
              <a:buNone/>
            </a:pPr>
            <a:endParaRPr lang="en-US" altLang="en-US" dirty="0"/>
          </a:p>
        </p:txBody>
      </p:sp>
      <p:sp>
        <p:nvSpPr>
          <p:cNvPr id="10243" name="Rectangle 6"/>
          <p:cNvSpPr>
            <a:spLocks noGrp="1" noChangeArrowheads="1"/>
          </p:cNvSpPr>
          <p:nvPr>
            <p:ph type="body" sz="half" idx="2"/>
          </p:nvPr>
        </p:nvSpPr>
        <p:spPr>
          <a:xfrm>
            <a:off x="4800600" y="277090"/>
            <a:ext cx="4038600" cy="6276109"/>
          </a:xfrm>
          <a:solidFill>
            <a:schemeClr val="bg1"/>
          </a:solidFill>
          <a:ln>
            <a:solidFill>
              <a:schemeClr val="tx1"/>
            </a:solidFill>
          </a:ln>
        </p:spPr>
        <p:txBody>
          <a:bodyPr/>
          <a:lstStyle/>
          <a:p>
            <a:pPr algn="ctr" eaLnBrk="1" hangingPunct="1">
              <a:buFontTx/>
              <a:buNone/>
            </a:pPr>
            <a:r>
              <a:rPr lang="en-US" altLang="en-US" b="1" u="sng" dirty="0"/>
              <a:t>Student Centered</a:t>
            </a:r>
          </a:p>
          <a:p>
            <a:pPr algn="ctr" eaLnBrk="1" hangingPunct="1">
              <a:buFontTx/>
              <a:buNone/>
            </a:pPr>
            <a:r>
              <a:rPr lang="en-US" altLang="en-US" b="1" dirty="0"/>
              <a:t>Collaboration</a:t>
            </a:r>
          </a:p>
          <a:p>
            <a:pPr algn="ctr" eaLnBrk="1" hangingPunct="1">
              <a:buFontTx/>
              <a:buNone/>
            </a:pPr>
            <a:endParaRPr lang="en-US" altLang="en-US" b="1" dirty="0"/>
          </a:p>
          <a:p>
            <a:pPr algn="ctr" eaLnBrk="1" hangingPunct="1">
              <a:buFontTx/>
              <a:buNone/>
            </a:pPr>
            <a:r>
              <a:rPr lang="en-US" altLang="en-US" b="1" dirty="0"/>
              <a:t>Active Learning</a:t>
            </a:r>
          </a:p>
          <a:p>
            <a:pPr algn="ctr" eaLnBrk="1" hangingPunct="1">
              <a:buFontTx/>
              <a:buNone/>
            </a:pPr>
            <a:r>
              <a:rPr lang="en-US" altLang="en-US" b="1" dirty="0"/>
              <a:t>Ex.  Children learn to take risks.</a:t>
            </a:r>
          </a:p>
        </p:txBody>
      </p:sp>
      <p:pic>
        <p:nvPicPr>
          <p:cNvPr id="10244" name="Picture 10" descr="education-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3836" y="4620493"/>
            <a:ext cx="2500745" cy="1711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12" descr="students%2520working%25201">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64727" y="3955472"/>
            <a:ext cx="3048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عنصر نائب لرقم الشريحة 1"/>
          <p:cNvSpPr>
            <a:spLocks noGrp="1"/>
          </p:cNvSpPr>
          <p:nvPr>
            <p:ph type="sldNum" sz="quarter" idx="11"/>
          </p:nvPr>
        </p:nvSpPr>
        <p:spPr/>
        <p:txBody>
          <a:bodyPr/>
          <a:lstStyle/>
          <a:p>
            <a:fld id="{B4CB682E-F80C-4181-9611-5F3F7211EB48}" type="slidenum">
              <a:rPr lang="en-US" smtClean="0"/>
              <a:t>20</a:t>
            </a:fld>
            <a:endParaRPr lang="en-US"/>
          </a:p>
        </p:txBody>
      </p:sp>
    </p:spTree>
    <p:extLst>
      <p:ext uri="{BB962C8B-B14F-4D97-AF65-F5344CB8AC3E}">
        <p14:creationId xmlns:p14="http://schemas.microsoft.com/office/powerpoint/2010/main" val="1865413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42">
                                            <p:txEl>
                                              <p:pRg st="0" end="0"/>
                                            </p:txEl>
                                          </p:spTgt>
                                        </p:tgtEl>
                                        <p:attrNameLst>
                                          <p:attrName>style.visibility</p:attrName>
                                        </p:attrNameLst>
                                      </p:cBhvr>
                                      <p:to>
                                        <p:strVal val="visible"/>
                                      </p:to>
                                    </p:set>
                                    <p:anim calcmode="lin" valueType="num">
                                      <p:cBhvr additive="base">
                                        <p:cTn id="7" dur="500" fill="hold"/>
                                        <p:tgtEl>
                                          <p:spTgt spid="1024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42">
                                            <p:txEl>
                                              <p:pRg st="1" end="1"/>
                                            </p:txEl>
                                          </p:spTgt>
                                        </p:tgtEl>
                                        <p:attrNameLst>
                                          <p:attrName>style.visibility</p:attrName>
                                        </p:attrNameLst>
                                      </p:cBhvr>
                                      <p:to>
                                        <p:strVal val="visible"/>
                                      </p:to>
                                    </p:set>
                                    <p:anim calcmode="lin" valueType="num">
                                      <p:cBhvr additive="base">
                                        <p:cTn id="13" dur="500" fill="hold"/>
                                        <p:tgtEl>
                                          <p:spTgt spid="1024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4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42">
                                            <p:txEl>
                                              <p:pRg st="3" end="3"/>
                                            </p:txEl>
                                          </p:spTgt>
                                        </p:tgtEl>
                                        <p:attrNameLst>
                                          <p:attrName>style.visibility</p:attrName>
                                        </p:attrNameLst>
                                      </p:cBhvr>
                                      <p:to>
                                        <p:strVal val="visible"/>
                                      </p:to>
                                    </p:set>
                                    <p:anim calcmode="lin" valueType="num">
                                      <p:cBhvr additive="base">
                                        <p:cTn id="19" dur="500" fill="hold"/>
                                        <p:tgtEl>
                                          <p:spTgt spid="1024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24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242">
                                            <p:txEl>
                                              <p:pRg st="4" end="4"/>
                                            </p:txEl>
                                          </p:spTgt>
                                        </p:tgtEl>
                                        <p:attrNameLst>
                                          <p:attrName>style.visibility</p:attrName>
                                        </p:attrNameLst>
                                      </p:cBhvr>
                                      <p:to>
                                        <p:strVal val="visible"/>
                                      </p:to>
                                    </p:set>
                                    <p:anim calcmode="lin" valueType="num">
                                      <p:cBhvr additive="base">
                                        <p:cTn id="25" dur="500" fill="hold"/>
                                        <p:tgtEl>
                                          <p:spTgt spid="1024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24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243">
                                            <p:txEl>
                                              <p:pRg st="0" end="0"/>
                                            </p:txEl>
                                          </p:spTgt>
                                        </p:tgtEl>
                                        <p:attrNameLst>
                                          <p:attrName>style.visibility</p:attrName>
                                        </p:attrNameLst>
                                      </p:cBhvr>
                                      <p:to>
                                        <p:strVal val="visible"/>
                                      </p:to>
                                    </p:set>
                                    <p:anim calcmode="lin" valueType="num">
                                      <p:cBhvr additive="base">
                                        <p:cTn id="31" dur="500" fill="hold"/>
                                        <p:tgtEl>
                                          <p:spTgt spid="10243">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2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243">
                                            <p:txEl>
                                              <p:pRg st="1" end="1"/>
                                            </p:txEl>
                                          </p:spTgt>
                                        </p:tgtEl>
                                        <p:attrNameLst>
                                          <p:attrName>style.visibility</p:attrName>
                                        </p:attrNameLst>
                                      </p:cBhvr>
                                      <p:to>
                                        <p:strVal val="visible"/>
                                      </p:to>
                                    </p:set>
                                    <p:anim calcmode="lin" valueType="num">
                                      <p:cBhvr additive="base">
                                        <p:cTn id="37" dur="500" fill="hold"/>
                                        <p:tgtEl>
                                          <p:spTgt spid="10243">
                                            <p:txEl>
                                              <p:pRg st="1" end="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2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0243">
                                            <p:txEl>
                                              <p:pRg st="3" end="3"/>
                                            </p:txEl>
                                          </p:spTgt>
                                        </p:tgtEl>
                                        <p:attrNameLst>
                                          <p:attrName>style.visibility</p:attrName>
                                        </p:attrNameLst>
                                      </p:cBhvr>
                                      <p:to>
                                        <p:strVal val="visible"/>
                                      </p:to>
                                    </p:set>
                                    <p:anim calcmode="lin" valueType="num">
                                      <p:cBhvr additive="base">
                                        <p:cTn id="43" dur="500" fill="hold"/>
                                        <p:tgtEl>
                                          <p:spTgt spid="10243">
                                            <p:txEl>
                                              <p:pRg st="3" end="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024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0243">
                                            <p:txEl>
                                              <p:pRg st="4" end="4"/>
                                            </p:txEl>
                                          </p:spTgt>
                                        </p:tgtEl>
                                        <p:attrNameLst>
                                          <p:attrName>style.visibility</p:attrName>
                                        </p:attrNameLst>
                                      </p:cBhvr>
                                      <p:to>
                                        <p:strVal val="visible"/>
                                      </p:to>
                                    </p:set>
                                    <p:anim calcmode="lin" valueType="num">
                                      <p:cBhvr additive="base">
                                        <p:cTn id="49" dur="500" fill="hold"/>
                                        <p:tgtEl>
                                          <p:spTgt spid="10243">
                                            <p:txEl>
                                              <p:pRg st="4" end="4"/>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024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Rectangle 5"/>
          <p:cNvSpPr>
            <a:spLocks noGrp="1" noChangeArrowheads="1"/>
          </p:cNvSpPr>
          <p:nvPr>
            <p:ph type="body" sz="half" idx="1"/>
          </p:nvPr>
        </p:nvSpPr>
        <p:spPr>
          <a:xfrm>
            <a:off x="304800" y="277091"/>
            <a:ext cx="4038600" cy="6234546"/>
          </a:xfrm>
          <a:solidFill>
            <a:schemeClr val="bg1"/>
          </a:solidFill>
          <a:ln>
            <a:solidFill>
              <a:schemeClr val="tx1"/>
            </a:solidFill>
          </a:ln>
        </p:spPr>
        <p:txBody>
          <a:bodyPr/>
          <a:lstStyle/>
          <a:p>
            <a:pPr algn="ctr" eaLnBrk="1" hangingPunct="1">
              <a:buFontTx/>
              <a:buNone/>
            </a:pPr>
            <a:endParaRPr lang="en-US" altLang="en-US" b="1" u="sng" dirty="0"/>
          </a:p>
          <a:p>
            <a:pPr algn="ctr" eaLnBrk="1" hangingPunct="1">
              <a:buFontTx/>
              <a:buNone/>
            </a:pPr>
            <a:r>
              <a:rPr lang="en-US" altLang="en-US" b="1" u="sng" dirty="0"/>
              <a:t>Teacher Centered</a:t>
            </a:r>
          </a:p>
          <a:p>
            <a:pPr algn="ctr" eaLnBrk="1" hangingPunct="1">
              <a:buFontTx/>
              <a:buNone/>
            </a:pPr>
            <a:endParaRPr lang="en-US" altLang="en-US" b="1" u="sng" dirty="0"/>
          </a:p>
          <a:p>
            <a:pPr algn="ctr" eaLnBrk="1" hangingPunct="1">
              <a:buFontTx/>
              <a:buNone/>
            </a:pPr>
            <a:r>
              <a:rPr lang="en-US" altLang="en-US" b="1" dirty="0"/>
              <a:t>Learning takes place only  in the classroom</a:t>
            </a:r>
          </a:p>
          <a:p>
            <a:pPr algn="ctr" eaLnBrk="1" hangingPunct="1">
              <a:buFontTx/>
              <a:buNone/>
            </a:pPr>
            <a:endParaRPr lang="en-US" altLang="en-US" b="1" dirty="0"/>
          </a:p>
          <a:p>
            <a:pPr eaLnBrk="1" hangingPunct="1">
              <a:buFontTx/>
              <a:buNone/>
            </a:pPr>
            <a:endParaRPr lang="en-US" altLang="en-US" dirty="0">
              <a:solidFill>
                <a:srgbClr val="990033"/>
              </a:solidFill>
            </a:endParaRPr>
          </a:p>
        </p:txBody>
      </p:sp>
      <p:sp>
        <p:nvSpPr>
          <p:cNvPr id="11267" name="Rectangle 6"/>
          <p:cNvSpPr>
            <a:spLocks noGrp="1" noChangeArrowheads="1"/>
          </p:cNvSpPr>
          <p:nvPr>
            <p:ph type="body" sz="half" idx="2"/>
          </p:nvPr>
        </p:nvSpPr>
        <p:spPr>
          <a:xfrm>
            <a:off x="4495800" y="249382"/>
            <a:ext cx="4343400" cy="6275243"/>
          </a:xfrm>
          <a:solidFill>
            <a:schemeClr val="bg1"/>
          </a:solidFill>
          <a:ln>
            <a:solidFill>
              <a:schemeClr val="tx1"/>
            </a:solidFill>
          </a:ln>
        </p:spPr>
        <p:txBody>
          <a:bodyPr/>
          <a:lstStyle/>
          <a:p>
            <a:pPr algn="ctr" eaLnBrk="1" hangingPunct="1">
              <a:buFontTx/>
              <a:buNone/>
            </a:pPr>
            <a:endParaRPr lang="en-US" altLang="en-US" b="1" u="sng" dirty="0"/>
          </a:p>
          <a:p>
            <a:pPr algn="ctr" eaLnBrk="1" hangingPunct="1">
              <a:buFontTx/>
              <a:buNone/>
            </a:pPr>
            <a:r>
              <a:rPr lang="en-US" altLang="en-US" b="1" u="sng" dirty="0"/>
              <a:t>Student Centered</a:t>
            </a:r>
          </a:p>
          <a:p>
            <a:pPr algn="ctr" eaLnBrk="1" hangingPunct="1">
              <a:buFontTx/>
              <a:buNone/>
            </a:pPr>
            <a:r>
              <a:rPr lang="en-US" altLang="en-US" b="1" dirty="0"/>
              <a:t>Learning extends beyond the classroom</a:t>
            </a:r>
          </a:p>
          <a:p>
            <a:pPr eaLnBrk="1" hangingPunct="1">
              <a:buFontTx/>
              <a:buNone/>
            </a:pPr>
            <a:r>
              <a:rPr lang="en-US" altLang="en-US" b="1" dirty="0"/>
              <a:t>- Students are able to relate problems and strategies to their lives.</a:t>
            </a:r>
          </a:p>
        </p:txBody>
      </p:sp>
      <p:sp>
        <p:nvSpPr>
          <p:cNvPr id="2" name="عنصر نائب لرقم الشريحة 1"/>
          <p:cNvSpPr>
            <a:spLocks noGrp="1"/>
          </p:cNvSpPr>
          <p:nvPr>
            <p:ph type="sldNum" sz="quarter" idx="11"/>
          </p:nvPr>
        </p:nvSpPr>
        <p:spPr/>
        <p:txBody>
          <a:bodyPr/>
          <a:lstStyle/>
          <a:p>
            <a:fld id="{B4CB682E-F80C-4181-9611-5F3F7211EB48}" type="slidenum">
              <a:rPr lang="en-US" smtClean="0"/>
              <a:t>21</a:t>
            </a:fld>
            <a:endParaRPr lang="en-US"/>
          </a:p>
        </p:txBody>
      </p:sp>
    </p:spTree>
    <p:extLst>
      <p:ext uri="{BB962C8B-B14F-4D97-AF65-F5344CB8AC3E}">
        <p14:creationId xmlns:p14="http://schemas.microsoft.com/office/powerpoint/2010/main" val="3542493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266">
                                            <p:txEl>
                                              <p:pRg st="1" end="1"/>
                                            </p:txEl>
                                          </p:spTgt>
                                        </p:tgtEl>
                                        <p:attrNameLst>
                                          <p:attrName>style.visibility</p:attrName>
                                        </p:attrNameLst>
                                      </p:cBhvr>
                                      <p:to>
                                        <p:strVal val="visible"/>
                                      </p:to>
                                    </p:set>
                                    <p:anim calcmode="lin" valueType="num">
                                      <p:cBhvr additive="base">
                                        <p:cTn id="7" dur="500" fill="hold"/>
                                        <p:tgtEl>
                                          <p:spTgt spid="1126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266">
                                            <p:txEl>
                                              <p:pRg st="3" end="3"/>
                                            </p:txEl>
                                          </p:spTgt>
                                        </p:tgtEl>
                                        <p:attrNameLst>
                                          <p:attrName>style.visibility</p:attrName>
                                        </p:attrNameLst>
                                      </p:cBhvr>
                                      <p:to>
                                        <p:strVal val="visible"/>
                                      </p:to>
                                    </p:set>
                                    <p:anim calcmode="lin" valueType="num">
                                      <p:cBhvr additive="base">
                                        <p:cTn id="13" dur="500" fill="hold"/>
                                        <p:tgtEl>
                                          <p:spTgt spid="11266">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26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267">
                                            <p:txEl>
                                              <p:pRg st="1" end="1"/>
                                            </p:txEl>
                                          </p:spTgt>
                                        </p:tgtEl>
                                        <p:attrNameLst>
                                          <p:attrName>style.visibility</p:attrName>
                                        </p:attrNameLst>
                                      </p:cBhvr>
                                      <p:to>
                                        <p:strVal val="visible"/>
                                      </p:to>
                                    </p:set>
                                    <p:anim calcmode="lin" valueType="num">
                                      <p:cBhvr additive="base">
                                        <p:cTn id="19" dur="500" fill="hold"/>
                                        <p:tgtEl>
                                          <p:spTgt spid="1126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2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267">
                                            <p:txEl>
                                              <p:pRg st="2" end="2"/>
                                            </p:txEl>
                                          </p:spTgt>
                                        </p:tgtEl>
                                        <p:attrNameLst>
                                          <p:attrName>style.visibility</p:attrName>
                                        </p:attrNameLst>
                                      </p:cBhvr>
                                      <p:to>
                                        <p:strVal val="visible"/>
                                      </p:to>
                                    </p:set>
                                    <p:anim calcmode="lin" valueType="num">
                                      <p:cBhvr additive="base">
                                        <p:cTn id="25" dur="5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2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1267">
                                            <p:txEl>
                                              <p:pRg st="3" end="3"/>
                                            </p:txEl>
                                          </p:spTgt>
                                        </p:tgtEl>
                                        <p:attrNameLst>
                                          <p:attrName>style.visibility</p:attrName>
                                        </p:attrNameLst>
                                      </p:cBhvr>
                                      <p:to>
                                        <p:strVal val="visible"/>
                                      </p:to>
                                    </p:set>
                                    <p:anim calcmode="lin" valueType="num">
                                      <p:cBhvr additive="base">
                                        <p:cTn id="31" dur="500" fill="hold"/>
                                        <p:tgtEl>
                                          <p:spTgt spid="11267">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26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4"/>
          <p:cNvSpPr>
            <a:spLocks noGrp="1" noChangeArrowheads="1"/>
          </p:cNvSpPr>
          <p:nvPr>
            <p:ph type="title"/>
          </p:nvPr>
        </p:nvSpPr>
        <p:spPr>
          <a:xfrm>
            <a:off x="304800" y="274638"/>
            <a:ext cx="8382000" cy="6278562"/>
          </a:xfrm>
          <a:solidFill>
            <a:schemeClr val="bg1"/>
          </a:solidFill>
        </p:spPr>
        <p:txBody>
          <a:bodyPr/>
          <a:lstStyle/>
          <a:p>
            <a:pPr eaLnBrk="1" hangingPunct="1"/>
            <a:r>
              <a:rPr lang="en-US" altLang="en-US" sz="7200" b="1" u="sng" dirty="0"/>
              <a:t>Similarities</a:t>
            </a:r>
          </a:p>
        </p:txBody>
      </p:sp>
      <p:sp>
        <p:nvSpPr>
          <p:cNvPr id="2" name="عنصر نائب لرقم الشريحة 1"/>
          <p:cNvSpPr>
            <a:spLocks noGrp="1"/>
          </p:cNvSpPr>
          <p:nvPr>
            <p:ph type="sldNum" sz="quarter" idx="11"/>
          </p:nvPr>
        </p:nvSpPr>
        <p:spPr/>
        <p:txBody>
          <a:bodyPr/>
          <a:lstStyle/>
          <a:p>
            <a:fld id="{B4CB682E-F80C-4181-9611-5F3F7211EB48}" type="slidenum">
              <a:rPr lang="en-US" smtClean="0"/>
              <a:t>22</a:t>
            </a:fld>
            <a:endParaRPr lang="en-US"/>
          </a:p>
        </p:txBody>
      </p:sp>
    </p:spTree>
    <p:extLst>
      <p:ext uri="{BB962C8B-B14F-4D97-AF65-F5344CB8AC3E}">
        <p14:creationId xmlns:p14="http://schemas.microsoft.com/office/powerpoint/2010/main" val="30507608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3"/>
          <p:cNvSpPr>
            <a:spLocks noGrp="1" noChangeArrowheads="1"/>
          </p:cNvSpPr>
          <p:nvPr>
            <p:ph type="body" idx="1"/>
          </p:nvPr>
        </p:nvSpPr>
        <p:spPr>
          <a:xfrm>
            <a:off x="0" y="0"/>
            <a:ext cx="9144000" cy="6858000"/>
          </a:xfrm>
          <a:noFill/>
        </p:spPr>
        <p:txBody>
          <a:bodyPr/>
          <a:lstStyle/>
          <a:p>
            <a:pPr eaLnBrk="1" hangingPunct="1">
              <a:buFontTx/>
              <a:buNone/>
            </a:pPr>
            <a:endParaRPr lang="en-US" altLang="en-US" b="1" dirty="0"/>
          </a:p>
          <a:p>
            <a:pPr eaLnBrk="1" hangingPunct="1">
              <a:buFontTx/>
              <a:buNone/>
            </a:pPr>
            <a:r>
              <a:rPr lang="en-US" altLang="en-US" b="1" dirty="0"/>
              <a:t>    * The objective is to teach the child to understand the concept!</a:t>
            </a:r>
          </a:p>
          <a:p>
            <a:pPr eaLnBrk="1" hangingPunct="1">
              <a:buFontTx/>
              <a:buNone/>
            </a:pPr>
            <a:endParaRPr lang="en-US" altLang="en-US" b="1" dirty="0"/>
          </a:p>
          <a:p>
            <a:pPr eaLnBrk="1" hangingPunct="1">
              <a:buFontTx/>
              <a:buNone/>
            </a:pPr>
            <a:r>
              <a:rPr lang="en-US" altLang="en-US" b="1" dirty="0"/>
              <a:t>    * The teacher corrects the child when he or she is incorrect.</a:t>
            </a:r>
          </a:p>
          <a:p>
            <a:pPr eaLnBrk="1" hangingPunct="1">
              <a:buFontTx/>
              <a:buNone/>
            </a:pPr>
            <a:endParaRPr lang="en-US" altLang="en-US" b="1" dirty="0"/>
          </a:p>
          <a:p>
            <a:pPr eaLnBrk="1" hangingPunct="1">
              <a:buFontTx/>
              <a:buNone/>
            </a:pPr>
            <a:r>
              <a:rPr lang="en-US" altLang="en-US" b="1" dirty="0"/>
              <a:t>     * The teacher is present to overlook the child’s work, and help guide the child in the right direction. </a:t>
            </a:r>
          </a:p>
        </p:txBody>
      </p:sp>
    </p:spTree>
    <p:extLst>
      <p:ext uri="{BB962C8B-B14F-4D97-AF65-F5344CB8AC3E}">
        <p14:creationId xmlns:p14="http://schemas.microsoft.com/office/powerpoint/2010/main" val="3139680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314">
                                            <p:txEl>
                                              <p:pRg st="1" end="1"/>
                                            </p:txEl>
                                          </p:spTgt>
                                        </p:tgtEl>
                                        <p:attrNameLst>
                                          <p:attrName>style.visibility</p:attrName>
                                        </p:attrNameLst>
                                      </p:cBhvr>
                                      <p:to>
                                        <p:strVal val="visible"/>
                                      </p:to>
                                    </p:set>
                                    <p:anim calcmode="lin" valueType="num">
                                      <p:cBhvr additive="base">
                                        <p:cTn id="7" dur="500" fill="hold"/>
                                        <p:tgtEl>
                                          <p:spTgt spid="1331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314">
                                            <p:txEl>
                                              <p:pRg st="3" end="3"/>
                                            </p:txEl>
                                          </p:spTgt>
                                        </p:tgtEl>
                                        <p:attrNameLst>
                                          <p:attrName>style.visibility</p:attrName>
                                        </p:attrNameLst>
                                      </p:cBhvr>
                                      <p:to>
                                        <p:strVal val="visible"/>
                                      </p:to>
                                    </p:set>
                                    <p:anim calcmode="lin" valueType="num">
                                      <p:cBhvr additive="base">
                                        <p:cTn id="13" dur="500" fill="hold"/>
                                        <p:tgtEl>
                                          <p:spTgt spid="13314">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314">
                                            <p:txEl>
                                              <p:pRg st="5" end="5"/>
                                            </p:txEl>
                                          </p:spTgt>
                                        </p:tgtEl>
                                        <p:attrNameLst>
                                          <p:attrName>style.visibility</p:attrName>
                                        </p:attrNameLst>
                                      </p:cBhvr>
                                      <p:to>
                                        <p:strVal val="visible"/>
                                      </p:to>
                                    </p:set>
                                    <p:anim calcmode="lin" valueType="num">
                                      <p:cBhvr additive="base">
                                        <p:cTn id="19" dur="500" fill="hold"/>
                                        <p:tgtEl>
                                          <p:spTgt spid="13314">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31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284019" y="228600"/>
            <a:ext cx="8991600" cy="685800"/>
          </a:xfrm>
        </p:spPr>
        <p:txBody>
          <a:bodyPr>
            <a:normAutofit fontScale="90000"/>
          </a:bodyPr>
          <a:lstStyle/>
          <a:p>
            <a:pPr algn="ctr"/>
            <a:r>
              <a:rPr lang="en-US" sz="4400" b="1" dirty="0">
                <a:solidFill>
                  <a:schemeClr val="tx1"/>
                </a:solidFill>
                <a:effectLst/>
                <a:latin typeface="Times New Roman" panose="02020603050405020304" pitchFamily="18" charset="0"/>
                <a:cs typeface="Times New Roman" panose="02020603050405020304" pitchFamily="18" charset="0"/>
              </a:rPr>
              <a:t>Tactics For LCCs ( I )</a:t>
            </a:r>
            <a:endParaRPr lang="en-US" sz="4400" b="1" dirty="0">
              <a:solidFill>
                <a:schemeClr val="tx1"/>
              </a:solidFill>
              <a:latin typeface="Times New Roman" panose="02020603050405020304" pitchFamily="18" charset="0"/>
              <a:cs typeface="Times New Roman" panose="02020603050405020304" pitchFamily="18" charset="0"/>
            </a:endParaRPr>
          </a:p>
        </p:txBody>
      </p:sp>
      <p:sp>
        <p:nvSpPr>
          <p:cNvPr id="3" name="Rectangle 2"/>
          <p:cNvSpPr/>
          <p:nvPr/>
        </p:nvSpPr>
        <p:spPr>
          <a:xfrm>
            <a:off x="304809" y="1295400"/>
            <a:ext cx="8977746" cy="954107"/>
          </a:xfrm>
          <a:prstGeom prst="rect">
            <a:avLst/>
          </a:prstGeom>
        </p:spPr>
        <p:txBody>
          <a:bodyPr wrap="square">
            <a:spAutoFit/>
          </a:bodyPr>
          <a:lstStyle/>
          <a:p>
            <a:r>
              <a:rPr lang="en-US" sz="2800" b="1" dirty="0"/>
              <a:t>Ask don’t tell: always try to elicit information, ideas, and answers from the students. </a:t>
            </a:r>
          </a:p>
        </p:txBody>
      </p:sp>
      <p:sp>
        <p:nvSpPr>
          <p:cNvPr id="4" name="Rectangle 3"/>
          <p:cNvSpPr/>
          <p:nvPr/>
        </p:nvSpPr>
        <p:spPr>
          <a:xfrm>
            <a:off x="290954" y="2644119"/>
            <a:ext cx="8977746" cy="1815882"/>
          </a:xfrm>
          <a:prstGeom prst="rect">
            <a:avLst/>
          </a:prstGeom>
        </p:spPr>
        <p:txBody>
          <a:bodyPr wrap="square">
            <a:spAutoFit/>
          </a:bodyPr>
          <a:lstStyle/>
          <a:p>
            <a:r>
              <a:rPr lang="en-US" sz="2800" b="1" dirty="0"/>
              <a:t>Focus on students’ experience and interests: use the </a:t>
            </a:r>
          </a:p>
          <a:p>
            <a:r>
              <a:rPr lang="en-US" sz="2800" b="1" dirty="0"/>
              <a:t>course book as a base for then moving on to practice activities relating to the students' personal lives and </a:t>
            </a:r>
          </a:p>
          <a:p>
            <a:r>
              <a:rPr lang="en-US" sz="2800" b="1" dirty="0"/>
              <a:t>areas of interest and experience (personalization)</a:t>
            </a:r>
          </a:p>
        </p:txBody>
      </p:sp>
      <p:sp>
        <p:nvSpPr>
          <p:cNvPr id="5" name="Rectangle 4"/>
          <p:cNvSpPr/>
          <p:nvPr/>
        </p:nvSpPr>
        <p:spPr>
          <a:xfrm>
            <a:off x="277099" y="4798681"/>
            <a:ext cx="9130146" cy="1384995"/>
          </a:xfrm>
          <a:prstGeom prst="rect">
            <a:avLst/>
          </a:prstGeom>
        </p:spPr>
        <p:txBody>
          <a:bodyPr wrap="square">
            <a:spAutoFit/>
          </a:bodyPr>
          <a:lstStyle/>
          <a:p>
            <a:r>
              <a:rPr lang="en-US" sz="2800" b="1" dirty="0"/>
              <a:t>Communication over accuracy: the main reason for </a:t>
            </a:r>
          </a:p>
          <a:p>
            <a:r>
              <a:rPr lang="en-US" sz="2800" b="1" dirty="0"/>
              <a:t>students learning a language is to be able to</a:t>
            </a:r>
          </a:p>
          <a:p>
            <a:r>
              <a:rPr lang="en-US" sz="2800" b="1" dirty="0"/>
              <a:t> communicate with other speakers of that language</a:t>
            </a:r>
          </a:p>
        </p:txBody>
      </p:sp>
      <p:sp>
        <p:nvSpPr>
          <p:cNvPr id="6" name="عنصر نائب لرقم الشريحة 5"/>
          <p:cNvSpPr>
            <a:spLocks noGrp="1"/>
          </p:cNvSpPr>
          <p:nvPr>
            <p:ph type="sldNum" sz="quarter" idx="11"/>
          </p:nvPr>
        </p:nvSpPr>
        <p:spPr/>
        <p:txBody>
          <a:bodyPr/>
          <a:lstStyle/>
          <a:p>
            <a:fld id="{B4CB682E-F80C-4181-9611-5F3F7211EB48}" type="slidenum">
              <a:rPr lang="en-US" smtClean="0"/>
              <a:t>24</a:t>
            </a:fld>
            <a:endParaRPr lang="en-US"/>
          </a:p>
        </p:txBody>
      </p:sp>
    </p:spTree>
    <p:extLst>
      <p:ext uri="{BB962C8B-B14F-4D97-AF65-F5344CB8AC3E}">
        <p14:creationId xmlns:p14="http://schemas.microsoft.com/office/powerpoint/2010/main" val="1283412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284019" y="367150"/>
            <a:ext cx="8991600" cy="685800"/>
          </a:xfrm>
        </p:spPr>
        <p:txBody>
          <a:bodyPr>
            <a:noAutofit/>
          </a:bodyPr>
          <a:lstStyle/>
          <a:p>
            <a:pPr algn="ctr"/>
            <a:r>
              <a:rPr lang="en-US" sz="4000" b="1" dirty="0">
                <a:latin typeface="Times New Roman" panose="02020603050405020304" pitchFamily="18" charset="0"/>
                <a:cs typeface="Times New Roman" panose="02020603050405020304" pitchFamily="18" charset="0"/>
              </a:rPr>
              <a:t>Tactics For LCCs ( II )</a:t>
            </a:r>
          </a:p>
        </p:txBody>
      </p:sp>
      <p:sp>
        <p:nvSpPr>
          <p:cNvPr id="6" name="Rectangle 5"/>
          <p:cNvSpPr/>
          <p:nvPr/>
        </p:nvSpPr>
        <p:spPr>
          <a:xfrm>
            <a:off x="457214" y="1281550"/>
            <a:ext cx="8977746" cy="1384995"/>
          </a:xfrm>
          <a:prstGeom prst="rect">
            <a:avLst/>
          </a:prstGeom>
        </p:spPr>
        <p:txBody>
          <a:bodyPr wrap="square">
            <a:spAutoFit/>
          </a:bodyPr>
          <a:lstStyle/>
          <a:p>
            <a:pPr lvl="0"/>
            <a:r>
              <a:rPr lang="en-US" sz="2800" b="1" dirty="0"/>
              <a:t>Learning by doing: the more actively involved students </a:t>
            </a:r>
          </a:p>
          <a:p>
            <a:pPr lvl="0"/>
            <a:r>
              <a:rPr lang="en-US" sz="2800" b="1" dirty="0"/>
              <a:t>are in their own learning, the more they are likely to remember what they learn. </a:t>
            </a:r>
          </a:p>
        </p:txBody>
      </p:sp>
      <p:sp>
        <p:nvSpPr>
          <p:cNvPr id="7" name="Rectangle 6"/>
          <p:cNvSpPr/>
          <p:nvPr/>
        </p:nvSpPr>
        <p:spPr>
          <a:xfrm>
            <a:off x="415650" y="3110350"/>
            <a:ext cx="9144000" cy="1384995"/>
          </a:xfrm>
          <a:prstGeom prst="rect">
            <a:avLst/>
          </a:prstGeom>
        </p:spPr>
        <p:txBody>
          <a:bodyPr wrap="square">
            <a:spAutoFit/>
          </a:bodyPr>
          <a:lstStyle/>
          <a:p>
            <a:pPr lvl="0"/>
            <a:r>
              <a:rPr lang="en-US" sz="2800" b="1" dirty="0"/>
              <a:t>Students have choices and make decisions about </a:t>
            </a:r>
          </a:p>
          <a:p>
            <a:pPr lvl="0"/>
            <a:r>
              <a:rPr lang="en-US" sz="2800" b="1" dirty="0"/>
              <a:t>learning. Group work requires negotiation and decision making – working together towards a common goal.</a:t>
            </a:r>
          </a:p>
        </p:txBody>
      </p:sp>
      <p:sp>
        <p:nvSpPr>
          <p:cNvPr id="8" name="Rectangle 7"/>
          <p:cNvSpPr/>
          <p:nvPr/>
        </p:nvSpPr>
        <p:spPr>
          <a:xfrm>
            <a:off x="394870" y="5179037"/>
            <a:ext cx="8915400" cy="523220"/>
          </a:xfrm>
          <a:prstGeom prst="rect">
            <a:avLst/>
          </a:prstGeom>
        </p:spPr>
        <p:txBody>
          <a:bodyPr wrap="square">
            <a:spAutoFit/>
          </a:bodyPr>
          <a:lstStyle/>
          <a:p>
            <a:r>
              <a:rPr lang="en-US" sz="2800" b="1" dirty="0"/>
              <a:t>Focus on confidence building for real-world skills.</a:t>
            </a:r>
          </a:p>
        </p:txBody>
      </p:sp>
      <p:sp>
        <p:nvSpPr>
          <p:cNvPr id="3" name="عنصر نائب لرقم الشريحة 2"/>
          <p:cNvSpPr>
            <a:spLocks noGrp="1"/>
          </p:cNvSpPr>
          <p:nvPr>
            <p:ph type="sldNum" sz="quarter" idx="11"/>
          </p:nvPr>
        </p:nvSpPr>
        <p:spPr/>
        <p:txBody>
          <a:bodyPr/>
          <a:lstStyle/>
          <a:p>
            <a:fld id="{B4CB682E-F80C-4181-9611-5F3F7211EB48}" type="slidenum">
              <a:rPr lang="en-US" smtClean="0"/>
              <a:t>25</a:t>
            </a:fld>
            <a:endParaRPr lang="en-US"/>
          </a:p>
        </p:txBody>
      </p:sp>
    </p:spTree>
    <p:extLst>
      <p:ext uri="{BB962C8B-B14F-4D97-AF65-F5344CB8AC3E}">
        <p14:creationId xmlns:p14="http://schemas.microsoft.com/office/powerpoint/2010/main" val="229033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284019" y="249385"/>
            <a:ext cx="8991600" cy="685800"/>
          </a:xfrm>
        </p:spPr>
        <p:txBody>
          <a:bodyPr>
            <a:noAutofit/>
          </a:bodyPr>
          <a:lstStyle/>
          <a:p>
            <a:r>
              <a:rPr lang="en-US" sz="4000" b="1" dirty="0">
                <a:latin typeface="Times New Roman" panose="02020603050405020304" pitchFamily="18" charset="0"/>
                <a:cs typeface="Times New Roman" panose="02020603050405020304" pitchFamily="18" charset="0"/>
              </a:rPr>
              <a:t>Tactics For LCCs ( III )</a:t>
            </a:r>
          </a:p>
        </p:txBody>
      </p:sp>
      <p:sp>
        <p:nvSpPr>
          <p:cNvPr id="3" name="Rectangle 2"/>
          <p:cNvSpPr/>
          <p:nvPr/>
        </p:nvSpPr>
        <p:spPr>
          <a:xfrm>
            <a:off x="374085" y="914400"/>
            <a:ext cx="9144000" cy="2246769"/>
          </a:xfrm>
          <a:prstGeom prst="rect">
            <a:avLst/>
          </a:prstGeom>
        </p:spPr>
        <p:txBody>
          <a:bodyPr wrap="square">
            <a:spAutoFit/>
          </a:bodyPr>
          <a:lstStyle/>
          <a:p>
            <a:pPr lvl="0"/>
            <a:r>
              <a:rPr lang="en-US" sz="2800" b="1" dirty="0"/>
              <a:t>Encourage interest in English used in the real world. </a:t>
            </a:r>
          </a:p>
          <a:p>
            <a:pPr lvl="0"/>
            <a:r>
              <a:rPr lang="en-US" sz="2800" b="1" dirty="0"/>
              <a:t>By using authentic materials familiar to the students (magazines, Internet, video, television, letters.. etc.), students are constantly in touch with the language in an absorbing way.</a:t>
            </a:r>
          </a:p>
        </p:txBody>
      </p:sp>
      <p:sp>
        <p:nvSpPr>
          <p:cNvPr id="4" name="Rectangle 3"/>
          <p:cNvSpPr/>
          <p:nvPr/>
        </p:nvSpPr>
        <p:spPr>
          <a:xfrm>
            <a:off x="408720" y="3332015"/>
            <a:ext cx="8991600" cy="954107"/>
          </a:xfrm>
          <a:prstGeom prst="rect">
            <a:avLst/>
          </a:prstGeom>
        </p:spPr>
        <p:txBody>
          <a:bodyPr wrap="square">
            <a:spAutoFit/>
          </a:bodyPr>
          <a:lstStyle/>
          <a:p>
            <a:pPr lvl="0"/>
            <a:r>
              <a:rPr lang="en-US" sz="2800" b="1" dirty="0"/>
              <a:t>Tasks are open-ended. Open-ended tasks are wider</a:t>
            </a:r>
          </a:p>
          <a:p>
            <a:pPr lvl="0"/>
            <a:r>
              <a:rPr lang="en-US" sz="2800" b="1" dirty="0"/>
              <a:t> in their focus and involve a variety of language skills.</a:t>
            </a:r>
          </a:p>
        </p:txBody>
      </p:sp>
      <p:sp>
        <p:nvSpPr>
          <p:cNvPr id="5" name="Rectangle 4"/>
          <p:cNvSpPr/>
          <p:nvPr/>
        </p:nvSpPr>
        <p:spPr>
          <a:xfrm>
            <a:off x="401795" y="4585850"/>
            <a:ext cx="9067800" cy="1815882"/>
          </a:xfrm>
          <a:prstGeom prst="rect">
            <a:avLst/>
          </a:prstGeom>
        </p:spPr>
        <p:txBody>
          <a:bodyPr wrap="square">
            <a:spAutoFit/>
          </a:bodyPr>
          <a:lstStyle/>
          <a:p>
            <a:pPr lvl="0"/>
            <a:r>
              <a:rPr lang="en-US" sz="2800" b="1" dirty="0"/>
              <a:t>High exposure to English through the use of authentic materials again: students may be set homework </a:t>
            </a:r>
          </a:p>
          <a:p>
            <a:pPr lvl="0"/>
            <a:r>
              <a:rPr lang="en-US" sz="2800" b="1" dirty="0"/>
              <a:t>involving research undertaken using the internet or </a:t>
            </a:r>
          </a:p>
          <a:p>
            <a:pPr lvl="0"/>
            <a:r>
              <a:rPr lang="en-US" sz="2800" b="1" dirty="0"/>
              <a:t>other English language reference sources.</a:t>
            </a:r>
          </a:p>
        </p:txBody>
      </p:sp>
      <p:sp>
        <p:nvSpPr>
          <p:cNvPr id="6" name="عنصر نائب لرقم الشريحة 5"/>
          <p:cNvSpPr>
            <a:spLocks noGrp="1"/>
          </p:cNvSpPr>
          <p:nvPr>
            <p:ph type="sldNum" sz="quarter" idx="11"/>
          </p:nvPr>
        </p:nvSpPr>
        <p:spPr/>
        <p:txBody>
          <a:bodyPr/>
          <a:lstStyle/>
          <a:p>
            <a:fld id="{B4CB682E-F80C-4181-9611-5F3F7211EB48}" type="slidenum">
              <a:rPr lang="en-US" smtClean="0"/>
              <a:t>26</a:t>
            </a:fld>
            <a:endParaRPr lang="en-US"/>
          </a:p>
        </p:txBody>
      </p:sp>
    </p:spTree>
    <p:extLst>
      <p:ext uri="{BB962C8B-B14F-4D97-AF65-F5344CB8AC3E}">
        <p14:creationId xmlns:p14="http://schemas.microsoft.com/office/powerpoint/2010/main" val="1798723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76200" y="1828800"/>
            <a:ext cx="8991600" cy="584775"/>
          </a:xfrm>
          <a:prstGeom prst="rect">
            <a:avLst/>
          </a:prstGeom>
        </p:spPr>
        <p:txBody>
          <a:bodyPr wrap="square">
            <a:spAutoFit/>
          </a:bodyPr>
          <a:lstStyle/>
          <a:p>
            <a:endParaRPr lang="en-US" sz="3200" dirty="0">
              <a:latin typeface="Times New Roman" panose="02020603050405020304" pitchFamily="18" charset="0"/>
              <a:cs typeface="Times New Roman" panose="02020603050405020304" pitchFamily="18" charset="0"/>
            </a:endParaRPr>
          </a:p>
        </p:txBody>
      </p:sp>
      <p:pic>
        <p:nvPicPr>
          <p:cNvPr id="6" name="Picture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217" y="999514"/>
            <a:ext cx="8478988" cy="5532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Title 1"/>
          <p:cNvSpPr>
            <a:spLocks noGrp="1"/>
          </p:cNvSpPr>
          <p:nvPr>
            <p:ph type="ctrTitle"/>
          </p:nvPr>
        </p:nvSpPr>
        <p:spPr>
          <a:xfrm>
            <a:off x="284019" y="228600"/>
            <a:ext cx="8991600" cy="685800"/>
          </a:xfrm>
        </p:spPr>
        <p:txBody>
          <a:bodyPr>
            <a:normAutofit fontScale="90000"/>
          </a:bodyPr>
          <a:lstStyle/>
          <a:p>
            <a:pPr algn="ctr"/>
            <a:r>
              <a:rPr lang="en-US" sz="4400" b="1" dirty="0">
                <a:solidFill>
                  <a:schemeClr val="tx1"/>
                </a:solidFill>
                <a:effectLst/>
              </a:rPr>
              <a:t>LCT Approaches</a:t>
            </a:r>
            <a:endParaRPr lang="en-US" sz="4400" b="1" dirty="0">
              <a:solidFill>
                <a:schemeClr val="tx1"/>
              </a:solidFill>
            </a:endParaRPr>
          </a:p>
        </p:txBody>
      </p:sp>
      <p:sp>
        <p:nvSpPr>
          <p:cNvPr id="2" name="عنصر نائب لرقم الشريحة 1"/>
          <p:cNvSpPr>
            <a:spLocks noGrp="1"/>
          </p:cNvSpPr>
          <p:nvPr>
            <p:ph type="sldNum" sz="quarter" idx="11"/>
          </p:nvPr>
        </p:nvSpPr>
        <p:spPr/>
        <p:txBody>
          <a:bodyPr/>
          <a:lstStyle/>
          <a:p>
            <a:fld id="{B4CB682E-F80C-4181-9611-5F3F7211EB48}" type="slidenum">
              <a:rPr lang="en-US" smtClean="0"/>
              <a:t>27</a:t>
            </a:fld>
            <a:endParaRPr lang="en-US"/>
          </a:p>
        </p:txBody>
      </p:sp>
    </p:spTree>
    <p:extLst>
      <p:ext uri="{BB962C8B-B14F-4D97-AF65-F5344CB8AC3E}">
        <p14:creationId xmlns:p14="http://schemas.microsoft.com/office/powerpoint/2010/main" val="742425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000" b="1" dirty="0"/>
              <a:t>Relinquishing Control:  The Process is the Product </a:t>
            </a:r>
          </a:p>
        </p:txBody>
      </p:sp>
      <p:sp>
        <p:nvSpPr>
          <p:cNvPr id="4" name="Content Placeholder 3"/>
          <p:cNvSpPr>
            <a:spLocks noGrp="1"/>
          </p:cNvSpPr>
          <p:nvPr>
            <p:ph idx="1"/>
          </p:nvPr>
        </p:nvSpPr>
        <p:spPr>
          <a:xfrm>
            <a:off x="588829" y="1447800"/>
            <a:ext cx="8222673" cy="4525963"/>
          </a:xfrm>
        </p:spPr>
        <p:txBody>
          <a:bodyPr/>
          <a:lstStyle/>
          <a:p>
            <a:pPr marL="400050" lvl="1" indent="0">
              <a:buNone/>
            </a:pPr>
            <a:r>
              <a:rPr lang="en-US" sz="2400" b="1" dirty="0"/>
              <a:t>Not</a:t>
            </a:r>
            <a:r>
              <a:rPr lang="en-US" sz="2400" dirty="0"/>
              <a:t>:</a:t>
            </a:r>
          </a:p>
          <a:p>
            <a:pPr lvl="2"/>
            <a:r>
              <a:rPr lang="en-US" b="1" dirty="0"/>
              <a:t>Something completely new. </a:t>
            </a:r>
          </a:p>
          <a:p>
            <a:pPr lvl="2"/>
            <a:r>
              <a:rPr lang="en-US" b="1" dirty="0"/>
              <a:t>Simply relinquishing the role of lecturer.</a:t>
            </a:r>
          </a:p>
          <a:p>
            <a:pPr lvl="2"/>
            <a:r>
              <a:rPr lang="en-US" b="1" dirty="0"/>
              <a:t>Compromising the educational experience</a:t>
            </a:r>
            <a:r>
              <a:rPr lang="en-US" dirty="0"/>
              <a:t>.</a:t>
            </a:r>
            <a:br>
              <a:rPr lang="en-US" sz="2000" dirty="0"/>
            </a:br>
            <a:endParaRPr lang="en-US" sz="2000" dirty="0"/>
          </a:p>
          <a:p>
            <a:pPr marL="400050" lvl="1" indent="0">
              <a:buNone/>
            </a:pPr>
            <a:r>
              <a:rPr lang="en-US" sz="2400" b="1" dirty="0"/>
              <a:t>Rather:</a:t>
            </a:r>
          </a:p>
          <a:p>
            <a:pPr lvl="2"/>
            <a:r>
              <a:rPr lang="en-US" b="1" dirty="0"/>
              <a:t>Creating active learning opportunities.</a:t>
            </a:r>
          </a:p>
          <a:p>
            <a:pPr lvl="2"/>
            <a:r>
              <a:rPr lang="en-US" b="1" dirty="0"/>
              <a:t>Becoming more student-centered in your teaching approach. </a:t>
            </a:r>
          </a:p>
          <a:p>
            <a:pPr lvl="2"/>
            <a:r>
              <a:rPr lang="en-US" b="1" dirty="0"/>
              <a:t>Creating a semiautonomous classroom.</a:t>
            </a:r>
          </a:p>
          <a:p>
            <a:pPr marL="0" lvl="1" indent="0">
              <a:buNone/>
            </a:pPr>
            <a:endParaRPr lang="en-US" sz="2000" dirty="0"/>
          </a:p>
          <a:p>
            <a:endParaRPr lang="en-US" sz="2000" dirty="0"/>
          </a:p>
        </p:txBody>
      </p:sp>
    </p:spTree>
    <p:extLst>
      <p:ext uri="{BB962C8B-B14F-4D97-AF65-F5344CB8AC3E}">
        <p14:creationId xmlns:p14="http://schemas.microsoft.com/office/powerpoint/2010/main" val="2578014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additive="base">
                                        <p:cTn id="4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000" b="1" dirty="0"/>
              <a:t>Why Do It?</a:t>
            </a:r>
          </a:p>
        </p:txBody>
      </p:sp>
      <p:sp>
        <p:nvSpPr>
          <p:cNvPr id="4" name="Content Placeholder 3"/>
          <p:cNvSpPr>
            <a:spLocks noGrp="1"/>
          </p:cNvSpPr>
          <p:nvPr>
            <p:ph idx="1"/>
          </p:nvPr>
        </p:nvSpPr>
        <p:spPr>
          <a:xfrm>
            <a:off x="280270" y="1524000"/>
            <a:ext cx="8545079" cy="4525963"/>
          </a:xfrm>
        </p:spPr>
        <p:txBody>
          <a:bodyPr/>
          <a:lstStyle/>
          <a:p>
            <a:pPr marL="0" indent="0">
              <a:spcBef>
                <a:spcPts val="1080"/>
              </a:spcBef>
              <a:buNone/>
            </a:pPr>
            <a:endParaRPr lang="en-US" sz="2000" dirty="0"/>
          </a:p>
          <a:p>
            <a:pPr marL="0" indent="0">
              <a:spcBef>
                <a:spcPts val="1080"/>
              </a:spcBef>
              <a:buNone/>
            </a:pPr>
            <a:r>
              <a:rPr lang="en-US" sz="2800" b="1" u="sng" dirty="0"/>
              <a:t>The active learning approach:</a:t>
            </a:r>
          </a:p>
          <a:p>
            <a:pPr lvl="1">
              <a:spcBef>
                <a:spcPts val="1080"/>
              </a:spcBef>
            </a:pPr>
            <a:r>
              <a:rPr lang="en-US" sz="2400" b="1" dirty="0"/>
              <a:t>Forces students to think about </a:t>
            </a:r>
            <a:br>
              <a:rPr lang="en-US" sz="2400" b="1" dirty="0"/>
            </a:br>
            <a:r>
              <a:rPr lang="en-US" sz="2400" b="1" dirty="0"/>
              <a:t>themselves as learners.</a:t>
            </a:r>
          </a:p>
          <a:p>
            <a:pPr lvl="1">
              <a:spcBef>
                <a:spcPts val="1080"/>
              </a:spcBef>
            </a:pPr>
            <a:r>
              <a:rPr lang="en-US" sz="2400" b="1" dirty="0"/>
              <a:t>Is more about knowledge and skills (intrinsic) and less about tests/grades (extrinsic).</a:t>
            </a:r>
          </a:p>
          <a:p>
            <a:pPr lvl="1">
              <a:spcBef>
                <a:spcPts val="1080"/>
              </a:spcBef>
            </a:pPr>
            <a:r>
              <a:rPr lang="en-US" sz="2400" b="1" dirty="0"/>
              <a:t>Encourages students to be producers of knowledge rather than just information consumers/containers.</a:t>
            </a:r>
          </a:p>
          <a:p>
            <a:pPr lvl="1">
              <a:spcBef>
                <a:spcPts val="1080"/>
              </a:spcBef>
            </a:pPr>
            <a:r>
              <a:rPr lang="en-US" sz="2400" b="1" dirty="0"/>
              <a:t>Prepares student for 21</a:t>
            </a:r>
            <a:r>
              <a:rPr lang="en-US" sz="2400" b="1" baseline="30000" dirty="0"/>
              <a:t>st</a:t>
            </a:r>
            <a:r>
              <a:rPr lang="en-US" sz="2400" b="1" dirty="0"/>
              <a:t> century challenges.</a:t>
            </a:r>
          </a:p>
          <a:p>
            <a:pPr>
              <a:spcBef>
                <a:spcPts val="1080"/>
              </a:spcBef>
            </a:pPr>
            <a:endParaRPr lang="en-US" sz="2000" dirty="0"/>
          </a:p>
        </p:txBody>
      </p:sp>
      <p:sp>
        <p:nvSpPr>
          <p:cNvPr id="5" name="AutoShape 2" descr="data:image/jpeg;base64,/9j/4AAQSkZJRgABAQAAAQABAAD/2wCEAAkGBxEPEBQPDxAQEBQUDw8QFBcVDxUPEBAQFxEWFhURFhQYHCghGBwlGxUVITEjMSksLi4uGCAzPDMsNygtLisBCgoKDg0OGxAQGiwkHyYsLCwtLCwsLCwsLiwsLCwsLCwsLCwsLCwsLCwsLCwsLCwsLCwsLCwsLCwsLCwsLCwsLP/AABEIAOEA4QMBEQACEQEDEQH/xAAbAAACAgMBAAAAAAAAAAAAAAAAAwIGAQQFB//EADcQAAIBAgMFBgQFBQEBAQAAAAECAAMRBBIhBQYxQYETIlFhcZEHMqGxFCNSwfBCYnKC4aIXFv/EABoBAQEAAwEBAAAAAAAAAAAAAAABAgMEBQb/xAAvEQEAAgIBAwIDCAIDAQAAAAAAAQIDETEEEiFBURMi8AVhgZGhscHRMnEUI+FC/9oADAMBAAIRAxEAPwDz+fRPnxAIBAIBAIBAIBAzaUFoGcsAywDLAMsDGWAWgYgEgIBAIBAIBAIBAIBAIBAIBAIBAJRILAkFlGQsDOWUZywM5YBlgYywgywqJWQYKwIlZBG0AkBAIBAIBAIBAIBAIBAIBAyBKJhZRILKJhYRkLKJBYBljQzll0DLAMsaGMsmhErAwVkESsKgVkESJBGQEAgEAgEAgEAgEAgEokBAYFlEgsqJhZRILKJBYRLLKM5YBlgGWAZYGMsCJWQYKwqBWQRKyCBEioFZBCASAgEAgEAgEAgEomogTAmQYBKiYWUTCyokFgSCyiQWBnLLoGWEAseBvJyoyy6GCsgiVgRKyCJWBArIqBEggRIpbCQQkBICAQCAQCAQJKJQxRMgxRKhgWUTAlRMLKJhZRm1uMI0sRtnD09DUBPgt3+2k579Xhpzb8vLfTpstuIcfG7zm/5AFuedP3DfsJxZftGd/wDX+sf+uvH0Ma+f9J/8Y/8A0KVF/MUg8wR2lNv9SevA8JP+dW8fNH8wv/DtWfln+Jc+ptglr9nStwuqdk9v8lNx7zmnq57t9sfhGp/SW+OmjWtz+e4dCnt4W1q1RY6jLTL28RdSDboeeus6a9bGv8p/Tf7f0556TzxH6/26VDaWUi7iqjnuuBlYNl+UjgbgeWoItOqnUanzO4n1/j69Wi2DceI1Mejfo4lHNlYE2zcxceIvxGonTXJS06iXPalq+ZgwrM2CBWRUSJAsiRUGEgWwkUthMRCQEAgEAgEDIEoaolDFEyQxRKGASomBKMs6r8zAcTqbcOMTaI5lYiZ4c6rt2j8q1FBva7Aso8xlvm9x6zlt1uPiJ8/Xty6K9Lk5mPr8Vc2ltipVGQN3dQSLg1deJvwH9vCeXn6q9/l34/f69noYumrT5tef2+vdy5yOkQM2PhLqU2LSaViBOjVKMGHEMGHMXB00mVbTWYmEtWJjUu3s7Fg4gdkuUspygEJkYi7ISwIK3BtpzE7sOWJyx2Rzx6a94449nHlxzGP5p4+t/wBrNs/EGql2ADKzI1uGZTYkeU9bDkm9dzzHifweblp2W8ccnlZsa0CJFLIkC2EilsJAthIpbCYiMgIBAIBKGKJQxRKhqiZBiiVDFEoK1Vaal3IVQLkyWtWlZtbha1m06jlSds7S/EPoGVRwBcm/mRewPpPA6nqPi28cf7ez0+D4UeeXOnM6HYwG7GMxFNKtHDvUSoxRSLcRe5IvoNCLnTSZxS0xuIYTesTqZXDFfB/GivTp4dkrU3UF6zWpJRbXMGTMWIsBqAeMymmki+1K2hs5sPWqYdypalUem2U5lzKbGx9RMoqwmxPY+svYnewaXrHYd6DUusxmjKLksk1zVsiwpVCjBl0KsGHkQbiStprMTHosxExqXoWyKKLRVqZJD/mEnizNxJt7dJ9L09axjia+vn83hZ7Wm8xb08NoibmpBhIFsJipbCQKYSKWwmIWwkUsyDEgIBAkolDFEyDVEqGqJkhiiUZq1Ail20ABJ5SWtFYm0rWJtOoUTaG0qlckuxtfRQe6PDT9589m6i+Wfmnx7ej28WCmOPEfi05obnQ2DhqdXE06dckIz5TbjcghR1aw6zKkRNvPDC8zFfHL2fBNh9lYIs2fsaNkCg3q1qz97LflxueHHkJ3TEUjUOKJm9tyhur8RjiMQKP4Nqan+um5rdmP1VFyghfEg39ZrmNtsahP4mbLWpSd6OHpmq7pmbKO1GU2PeGrW+xmdI3DXadShjPhthfwtQ0UqGuKRZCarEFwL2y8NeHWY78s/R59gt08ZVr08MMPWpvUawL02VVHEsSRawFzM51Eb2wje9N3fTcKvswB3enVpM2QOvdbNYmxQ+nnNcaszndVOqUpjarOtmtUp/zxmm1W2tlh3S2tlP4aodCfyz4MeKdeXn6z0fs/qdT8K34f04+twb/7K/itjCew8sthIpbCYhbCRSmEgWwmKlMJFKYTERkBAIDFEyDVEqGKJkGqJUNUTIcXevEgUuyBGYlWYakhRzNuGtuM8/7QyR2dkT5/h29FSe/unhUJ4r1RA7u62Mp4fECpVpdsLWAsGZamZSHUEakWNues349Vncw0ZN2jUTp63vPsR8Zgmo0rdotUV0BOUP3QrJc8Dp9p1WctPDX3C2VWpYdkrYd8PkrHMz0zTFQEAhrn5yNRpflaSJiOGVqzPLv7VrrmUVASC5JX+qx0A+15lWJ14YXmN+XbwmKawy0mtyvppNVqx7ttbT7Oxg8bfQqehv8ASabVbq2VX4jbAO0aAVKmRqbGooI7rtltlbmP+zZjnTXkjbx/Ebm4taT1nphQoJy5gXYDiQB5azdMb4aotpVqqf8AJotVurZqOLG40/YzRPjy6Kzvwv2720/xNK7HvpZX8/B+v3Bn0HR9R8bH55jn+3jdTh+HfxxPDoMJ1OYthMVKYSKWwmIUwkUphMQphIpcgJBkShiiUNUTJDVEqGqJkGqJlCKhtzFg0qdME5mUVKg0AzHXXmTcnnpPD6rLHZWscz5n/b1+nxz3Tb04hw5wOxYN092X2gaoSqlNqaqQGBOdmvYEjgNOOvoZsx07tteS/bp6Rs/4Y0ThqariFpYtKgqNWXtKlMkMxCBMwAt3dePd85u7e1q74suq0RgmKVqtTEKUDhjTQfmWs1NcgAVdLi/6jqbTOu7Rtrtqsm4za1EUlajTHaM2QKQoqX8QQOGolrjtvUz4S2SutxHlr4itTwQatiMhqEAjUsKY9eZJ8BeZRE5PFeGMzGPzblXsR8Qjm7lFnHmwp+wsTOmvRTrlz26yHY2Dvdh8U4pMWw1UkBc5BRmPBQ45+tus05emvSN8w3YuopedcSs1SoXvRqjLUUaH9QnNEa8xw6JnfieVL3uxdShh6j01uyjnwUcC1uduM6Kue3LxLFHiWPEk9ZryajltpueHPqPfgDOW074dNY1y6O61dkxSBeD3Rh4i1/pa86OgvNc0RHr4aurrFsUzPovzCfQvEKYSKWwkCmExUphIFMJipTCYqUZBiQZWUNWZByyoasyQ1ZRjFVxSptUOuVSbeJ5DqbCTJeKUm0+jKlO+0Vh59jFYVGD2zZjmtwDX1HvPmskTF57uXu0mJrGuClUkgAEkkAAC5J8AJgze67u06VKgKpoDDqMOcRVRVyNZEX8tiACTcgHnYGehXUU3EaedO5vqZ2pdT4j7Qer2lOolJM3dpCkjUwvJTcX9iOkwjy2z8r07BbbGPwKYgDISjXF75HVyjqDzW4DDmAbTKtdWY5J8F7tgVcVmI0pUyR4ZtBf/ANfSbMvimvdqxeb79lN3t2g1fEsCdFINuWYi/wBBYdJ3dNjiK7cXU5JmzmLS6ztirimxdWnMbVZVs9P3e2s2JwNKs5zVaNQ0Hbm2UAqT4nKV63ni5ccUyTWOJ8vax5O/HFp5gbwIr3B1DoQfPl9rRjTI8l3u2BRoBalMNq+UhmzAC19PaTJijlcWW3CqVh95zWh01lDAYs0Ky1VAJUk2PAgixHsTMcWWcWSLx6NmSkZKTWXoOztp08SuamdR8yn5l9R+8+iw9RTNXdfyeJlw2xTqx7CbWophMVKaYqU0gU0xUppFKaYiMgksoasyQ1ZYDlmSGrMoCsfRL0yo45kb1yuGt7AzXmp3U1H3fpO2eK3bbf8Av9VQ3lpBcQSP61WoR4E8v54zxOurEZZmPXy9bpLTOPz6eHOw9Y03WoujIyuOfeBuPtOSJ06Zjb3jc93xWDp1K6oTVpVFcIbq1NjbTwNgtx43nfW02ruzgtWK31Ctf/La61h2Vak1HOGBdKpqZL/KVVCGNtOIv5TCJ02eJ8r5tFezp9moI0yqNLhc1ze2g15chabac7ab8aQ3eJWuQwt2lEDqANPoZcv+KYvFvKi7z4RqOKfMNGsw87DKR7j6iej014mjz+prMWaSVJ2RZxzUqq0xtLKsL/uphmpbPXNoa9dqwHPJZVU9ct+s8jPbuyz9z18Ne3FEe7a23VsB5KT/AD2mFGWR4vtPHVKxJd2bvGwJ0HoOEXlaQ5Ffn6zlu6aNN+M555dEcJYeu1Ng6MVYcCDaWl7UnurOpS1YtGphbdkbzCoRTrgKx0DDRWPgRy+3pPY6b7Qi89uTxPu8zP0U1jupx7O809JwlNMZCWmKlNIpTTEKaYqhIJLKHLMkNWZQGrKhqzJDClxYyzGyJ0pm9OHZKoZrm6Bb6alQBfTyInhdfSa5Imfb9nsdHeJpqPrbizhdbtbrbcfBYmliBmcUy3c7QoGRgbrfWwvrw4iZ0lheNvS9m/GBiawxGHUIVP4cUlvVDX7q1GZgGFragDWbojctUz6LDsvD13qU3rYjtAQXZPw4V3JX5Rb5UBINrE3GrTonxDn8TKyLsqmQ1RS+dVYotsuVuIueY5dZq754bOyvLk7W2fRxq5KgKsNbgWZG4XF+I/nhN2O9sc7hqvSuSNSqtTcPE3/KqYeoORNTs26qRp7zsjra+sS5J6K3pMOhs7cmnRIqY6vTqW1FGiS4Y8g76WHl9ZqydXa/ika++WynS1p5vO/uWRgSe1qDKALKtrBV5WE5fuh0/fKvbWxyBu+6qWvYFgLgaaXm6vhot5eX7ztT/EMKQAA+a3AvzMwyTG23HE68q9WM5bS6aw1CZol0QxINnA4CpXbLTUnxP9K+ZPKbcWG+WdVhryZa443aXodNMqhSb2UC/jYWvPpaxqIh4Np3Myi0IU0xUppFJaYhTSKhMRJZQ5ZkhqzKA1ZUNWZIcsyFc3zsUQ8xUK9MgJ+4nlfaWprHvv8Ah6HQb3P+lTnkPTSQ6yxPlJjwvXwzp1DWdggNMrlZzxVgQQg153udOQnXh3tyZ9aXTeDeg7PbDUwl1q0zWrkaOVOiKpvbu6acDY+NxtnlrrHym7sfEAV8SMMaTIr3Wk2fM61LEgt/aeBGvXljanjbKtvOlmo1icQFRMwqBSdD3B4mw4XMsx8rGJ+bUO+mykbVqbf6uLfUzR8Sfdv+HHsVVw9KnqlKx8WOY/cyxMzzKTFY4hxMfWLcTN1YaLS8a3tq1Diqgqm9jZeQycVsP5zmyZY1hXqrTRaW+sNKs857S31giam0QL7uvUQ4VQlrjMHHMNc6npafQ9Bas4Yiv4vF6yLRlnf4Ok063MU0xCmmKlNIpLTEKaRUJiJLKGrMkOWWA1ZkhqzKA1ZUVffJGBU2BVjcHmGAsR1FvaeR9pRaJifSf3en0MxMT7qzPLegIFu+HG0Ki4tKPaqlNi7OrWCuRTNrEjRuB4j5ek34bzE620ZqRNd6epbb3XpbUoUytSxQHsaqWqo1Nv6SL2YehHD1m+bRy0VjXiWvu7uAMA/4irVaq4DBCaYpJTuLFguZi7WJAOgF+ZtZFtraIjhz9t77/halZMMfzbdlqtwmnzAnmPvNkxExqWqJmJ2duX8S8S+Jp0MbUp9k4ZS5RaZVspKksNLXFus13xV1uG2mS29S2PiZvYopomCxSFjUbtOyqBiEy8CRw1+0Y665hMk74ecYHeLEYfP2dQnPe+bv979Yvzm2bNcVcjE4lnYs7FmJuSTckzVazbWrTqv/ANmi1m6sNV2vNMztuiNIyKIF43Swgp0M+ZWNQgmxvlA4KfPU+8977PxRXF3b5eP1uSbZNezrtO5yFNMZCWmKlNIpTTEKaYqhIMrKHLMg1ZUNWZIasoapmSIYrBrWyhwCFYtYi4N1KkfW/QTDJirk13en9aZ0yTTenneLoGm7Ib6MwBtbMAxFx7T5rJSaWmJe9S0WrEkzBkIFv2B8QMZgcKMJheyp2q9oKmTO9ibshDXUgm3Lh7zZFvGmua+durvH8TcVjBR7PNhiiDtcrArXq93vWy6LcHu+c2VtprtXfKp4nGvVdqtQ5mY3Y8Ln0mzva+1DtfMzLvTtYNX1k7ztQar0mM2ZRUh6k1zZtipDteapnbZEaQmLIQCBc9zqBWizkgh30Hhl0N/M/sJ7n2bSYxzbfMvJ660TeI9nbYzvcRTSSpLTEKaYqU0ilNMRGQZEoYplDVMyQ1TKhqmZBqmZIaplHF3o2V2tMVKY79McAPmp8x04+84Ou6b4lO6vMfs7Ojz9lu23E/upM8J64gECQcyxZJqmtX1EzizGap9t5y97HsYNXzk717EDUkmzKKoE3mO2WmJAQCAQOlsLaLUKqgE5GYKw5am1/UTq6TPbFePaeXP1OGMlJ94Xpp9C8QpjMVKYyBTGYqU0xUppBiQEoYplDVMqGqZkGKZUNUzINUyok/ykXtoemkW4lY5VmtgMOKeKqd0E3KKSFemQL2y8V7xtbwAnlWw4e3Jb8o9Y+p/R6FcuXupX859J+oVmpRZbFgRmXMt9Lre1/TSeXas11v1ejFonguYqIBAIBAIBAIBAIBA7e7mymqOKriyKbi/9bDgB5Xnf0XTTe0XniP1cfV9RFa9scyt7Ge28gpjMVKYyKUxmIUxkUsyAkBAkplDVMyDFMqGqZkhimUNUyoYpmQhWw6uQxRGI/UOPXlrMLY6286hlW818bcXFbuvUUXdFyqFHzNoospLeQHCwHPXW/Bk6G145iPrx5dlOris8SpzCxIBuLnXx85408vVhiQEAgEAgEAgdjZG79TEDPcU05MRct6LznZ0/RXzR3cQ5c3VVxzrmVgw+7GHT5g1Q/wBzWHstp6VPs/DXnc/X3OG3W5Z48NtdlYdeFGnp/bf7zfHTYY4rDTOfJP8A9S2CZtai2MilsZApjMVKYyBTGYqjICAQAShimUNUyoYpmQaplQxTKGKZkiYMo5e8+P7KgQvzVO4PJbd4+2nWcfXZvh4tRzPh1dJi78m54jyok+feyIBAIBAIBAyq3NhxJt1liN+CZ09Oo0xTRUHBVCjoLT6qlYrWKx6PnbTNpmZBMqIMZAtjMVLYyBbGRSmMxC2MilmQYkBAIBAkplDFMoYpmSGKZQwGVDFMomGlRT97MVnrZBwprb/Y6n9h0nifaGTuy9vs9foqduPfu4k4HYIBAIBAIBA2tl081emvjVT2zC/0m3BXuy1j74a806x2n7peiFp9O8BAmQQJmKlkyCDGRS2MgWxkUpjMRGQEAgEAgECamUMUzIMUyomDKGAyohicSKSNUbgoJ9TyHU6THJkilZtPoypSb2isKDVqF2LNxYlj6k3nzVrTaZmXv1iKxqEJFEAgEAgEAgd/dPB5qhrHglwPNyP2B+ono/Z2Hd/iTxH7uHrsmq9keq1lp7LykC0ioEyCBMilsZAtjIFsZFQkBICAQCAQCASiamUMBlEwZUTDSivby4/MexU6A3bzbkvT+cJ5XX59z8OPTl6XRYdR3z+DgzzXeIBAIBAIBAZQol2CLqWIA6zKlZvaKx6sbWisTMr7g6C0kWmvAD3PMz6PFjjHSKw8LJeb2m0mFpsYIlpBAtIqBMgWTIqDGQQJkGJAQCAQCAQCAQCUTDQJgyjnbW2qKQKIbufZPP1nJ1XVRjjtrz+zr6bppv8ANbj91ZJvqZ4z1WIBAIBAIBAIHV3bZRXGY2OVgv8Akf8Al52dDNYy+fw/25esi3w/H4raWnuPHRLSKiWkEC0giWhSy0giTIMSAgEAgEAgEAgEAgEDR2tjzSXKvzN/5HjOXqs/w66jmXV0uH4k7niFcJnjvWYgEAgEAgEAgEDINtRpHAtmx9o9slm+dRr/AHD9U9zpeo+LXU8x9beP1OD4dtxxLeLTpcyJaBEtIqBaQRgEgIBAIBAIBAIBAIBAIFVx1ftKjNyvYf4jhPCzZO+82e3hx9lIhrzU2iAQCAQCAQCAQCA3DV2psHXiPqOYMzx5JpaLQwvSL17ZWzDYkVFDrwP0PMT3seSMlYtDxcmOaW7ZTLTJgwTAxICAQCAQCAQCAQCAQCAQNbaNXJSY+Vh6nSaeov245luwU7skQq08N7QgEAgEAgEAgEAgEAgdfd5zd15WB63tPQ6C07mHB10RqJduek84QCAQCAQCAQCAQCAQCAQCAjG/L1E1Zv8AFtxf5NCcrpEAgEAgEAgEAgEAgEDZwPzH0/cTdh5as3DdnS5hAIBAIBAIBAIBA//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4690" y="639489"/>
            <a:ext cx="1981804" cy="19818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2111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47"/>
                                        </p:tgtEl>
                                        <p:attrNameLst>
                                          <p:attrName>style.visibility</p:attrName>
                                        </p:attrNameLst>
                                      </p:cBhvr>
                                      <p:to>
                                        <p:strVal val="visible"/>
                                      </p:to>
                                    </p:set>
                                    <p:anim calcmode="lin" valueType="num">
                                      <p:cBhvr additive="base">
                                        <p:cTn id="13" dur="500" fill="hold"/>
                                        <p:tgtEl>
                                          <p:spTgt spid="6147"/>
                                        </p:tgtEl>
                                        <p:attrNameLst>
                                          <p:attrName>ppt_x</p:attrName>
                                        </p:attrNameLst>
                                      </p:cBhvr>
                                      <p:tavLst>
                                        <p:tav tm="0">
                                          <p:val>
                                            <p:strVal val="#ppt_x"/>
                                          </p:val>
                                        </p:tav>
                                        <p:tav tm="100000">
                                          <p:val>
                                            <p:strVal val="#ppt_x"/>
                                          </p:val>
                                        </p:tav>
                                      </p:tavLst>
                                    </p:anim>
                                    <p:anim calcmode="lin" valueType="num">
                                      <p:cBhvr additive="base">
                                        <p:cTn id="14" dur="500" fill="hold"/>
                                        <p:tgtEl>
                                          <p:spTgt spid="614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 calcmode="lin" valueType="num">
                                      <p:cBhvr additive="base">
                                        <p:cTn id="2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 calcmode="lin" valueType="num">
                                      <p:cBhvr additive="base">
                                        <p:cTn id="31"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anim calcmode="lin" valueType="num">
                                      <p:cBhvr additive="base">
                                        <p:cTn id="3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5" end="5"/>
                                            </p:txEl>
                                          </p:spTgt>
                                        </p:tgtEl>
                                        <p:attrNameLst>
                                          <p:attrName>style.visibility</p:attrName>
                                        </p:attrNameLst>
                                      </p:cBhvr>
                                      <p:to>
                                        <p:strVal val="visible"/>
                                      </p:to>
                                    </p:set>
                                    <p:anim calcmode="lin" valueType="num">
                                      <p:cBhvr additive="base">
                                        <p:cTn id="43"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000" b="1" dirty="0"/>
              <a:t>Why Does it Work?</a:t>
            </a:r>
          </a:p>
        </p:txBody>
      </p:sp>
      <p:sp>
        <p:nvSpPr>
          <p:cNvPr id="4" name="Content Placeholder 3"/>
          <p:cNvSpPr>
            <a:spLocks noGrp="1"/>
          </p:cNvSpPr>
          <p:nvPr>
            <p:ph idx="1"/>
          </p:nvPr>
        </p:nvSpPr>
        <p:spPr>
          <a:xfrm>
            <a:off x="609600" y="1524000"/>
            <a:ext cx="8058150" cy="4525963"/>
          </a:xfrm>
        </p:spPr>
        <p:txBody>
          <a:bodyPr/>
          <a:lstStyle/>
          <a:p>
            <a:pPr>
              <a:spcBef>
                <a:spcPts val="1176"/>
              </a:spcBef>
            </a:pPr>
            <a:r>
              <a:rPr lang="en-US" sz="2400" dirty="0"/>
              <a:t>Empowers students. </a:t>
            </a:r>
          </a:p>
          <a:p>
            <a:pPr>
              <a:spcBef>
                <a:spcPts val="1176"/>
              </a:spcBef>
            </a:pPr>
            <a:r>
              <a:rPr lang="en-US" sz="2400" dirty="0"/>
              <a:t>Forces students to think about themselves as learners.</a:t>
            </a:r>
          </a:p>
          <a:p>
            <a:pPr>
              <a:spcBef>
                <a:spcPts val="1176"/>
              </a:spcBef>
            </a:pPr>
            <a:r>
              <a:rPr lang="en-US" sz="2400" dirty="0"/>
              <a:t>Creates independence and ownership of learning.</a:t>
            </a:r>
          </a:p>
          <a:p>
            <a:pPr>
              <a:spcBef>
                <a:spcPts val="1176"/>
              </a:spcBef>
            </a:pPr>
            <a:r>
              <a:rPr lang="en-US" sz="2400" dirty="0"/>
              <a:t>Fosters collaborative learning.</a:t>
            </a:r>
          </a:p>
          <a:p>
            <a:pPr>
              <a:spcBef>
                <a:spcPts val="1176"/>
              </a:spcBef>
            </a:pPr>
            <a:r>
              <a:rPr lang="en-US" sz="2400" dirty="0"/>
              <a:t>Encourages creativity.</a:t>
            </a:r>
          </a:p>
          <a:p>
            <a:pPr>
              <a:spcBef>
                <a:spcPts val="1176"/>
              </a:spcBef>
            </a:pPr>
            <a:r>
              <a:rPr lang="en-US" sz="2400" dirty="0"/>
              <a:t>Creates a rich learning environment inside and outside the classroom.</a:t>
            </a:r>
          </a:p>
          <a:p>
            <a:pPr>
              <a:spcBef>
                <a:spcPts val="1176"/>
              </a:spcBef>
            </a:pPr>
            <a:r>
              <a:rPr lang="en-US" sz="2400" dirty="0"/>
              <a:t>Fosters new skills – problem solving, critical thinking, etc. </a:t>
            </a:r>
          </a:p>
          <a:p>
            <a:pPr>
              <a:spcBef>
                <a:spcPts val="1176"/>
              </a:spcBef>
            </a:pPr>
            <a:endParaRPr lang="en-US" sz="2400" dirty="0"/>
          </a:p>
        </p:txBody>
      </p:sp>
    </p:spTree>
    <p:extLst>
      <p:ext uri="{BB962C8B-B14F-4D97-AF65-F5344CB8AC3E}">
        <p14:creationId xmlns:p14="http://schemas.microsoft.com/office/powerpoint/2010/main" val="1675218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 calcmode="lin" valueType="num">
                                      <p:cBhvr additive="base">
                                        <p:cTn id="2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 calcmode="lin" valueType="num">
                                      <p:cBhvr additive="base">
                                        <p:cTn id="31"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anim calcmode="lin" valueType="num">
                                      <p:cBhvr additive="base">
                                        <p:cTn id="3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txEl>
                                              <p:pRg st="5" end="5"/>
                                            </p:txEl>
                                          </p:spTgt>
                                        </p:tgtEl>
                                        <p:attrNameLst>
                                          <p:attrName>style.visibility</p:attrName>
                                        </p:attrNameLst>
                                      </p:cBhvr>
                                      <p:to>
                                        <p:strVal val="visible"/>
                                      </p:to>
                                    </p:set>
                                    <p:anim calcmode="lin" valueType="num">
                                      <p:cBhvr additive="base">
                                        <p:cTn id="43"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 calcmode="lin" valueType="num">
                                      <p:cBhvr additive="base">
                                        <p:cTn id="49"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000" b="1" dirty="0"/>
              <a:t>Some Results</a:t>
            </a:r>
          </a:p>
        </p:txBody>
      </p:sp>
      <p:sp>
        <p:nvSpPr>
          <p:cNvPr id="4" name="Content Placeholder 3"/>
          <p:cNvSpPr>
            <a:spLocks noGrp="1"/>
          </p:cNvSpPr>
          <p:nvPr>
            <p:ph idx="1"/>
          </p:nvPr>
        </p:nvSpPr>
        <p:spPr>
          <a:xfrm>
            <a:off x="3899435" y="1904999"/>
            <a:ext cx="4781550" cy="4525963"/>
          </a:xfrm>
        </p:spPr>
        <p:txBody>
          <a:bodyPr/>
          <a:lstStyle/>
          <a:p>
            <a:pPr>
              <a:spcBef>
                <a:spcPts val="2376"/>
              </a:spcBef>
            </a:pPr>
            <a:r>
              <a:rPr lang="en-US" sz="2400" b="1" dirty="0"/>
              <a:t>Students learn to ask questions, not just repeat back answers.</a:t>
            </a:r>
          </a:p>
          <a:p>
            <a:pPr>
              <a:spcBef>
                <a:spcPts val="2376"/>
              </a:spcBef>
            </a:pPr>
            <a:r>
              <a:rPr lang="en-US" sz="2400" b="1" dirty="0"/>
              <a:t>Students become active learners, rather than passive learners. </a:t>
            </a:r>
          </a:p>
          <a:p>
            <a:pPr>
              <a:spcBef>
                <a:spcPts val="2376"/>
              </a:spcBef>
            </a:pPr>
            <a:r>
              <a:rPr lang="en-US" sz="2400" b="1" dirty="0"/>
              <a:t>Students build confidence.</a:t>
            </a:r>
          </a:p>
          <a:p>
            <a:pPr>
              <a:spcBef>
                <a:spcPts val="2376"/>
              </a:spcBef>
            </a:pPr>
            <a:r>
              <a:rPr lang="en-US" sz="2400" b="1" dirty="0"/>
              <a:t>Students prepare for 21</a:t>
            </a:r>
            <a:r>
              <a:rPr lang="en-US" sz="2400" b="1" baseline="30000" dirty="0"/>
              <a:t>st</a:t>
            </a:r>
            <a:r>
              <a:rPr lang="en-US" sz="2400" b="1" dirty="0"/>
              <a:t> century challenges with 21</a:t>
            </a:r>
            <a:r>
              <a:rPr lang="en-US" sz="2400" b="1" baseline="30000" dirty="0"/>
              <a:t>st</a:t>
            </a:r>
            <a:r>
              <a:rPr lang="en-US" sz="2400" b="1" dirty="0"/>
              <a:t> century skills.</a:t>
            </a:r>
          </a:p>
          <a:p>
            <a:pPr>
              <a:spcBef>
                <a:spcPts val="2376"/>
              </a:spcBef>
            </a:pPr>
            <a:endParaRPr lang="en-US" sz="2400" dirty="0"/>
          </a:p>
        </p:txBody>
      </p:sp>
      <p:sp>
        <p:nvSpPr>
          <p:cNvPr id="2" name="AutoShape 2" descr="data:image/jpeg;base64,/9j/4AAQSkZJRgABAQAAAQABAAD/2wCEAAkGBxITEhUTExQUFhUWGCAbGBgYGRofIBsdHSEhHh0gHRshHCggHBslHBweITEhJSkrLi4uHyAzODMsNygtLi0BCgoKDg0OGxAQGywmICQuLCwvNCwsNCwsNCw0LywsLzQvLCwuNC8sLCw0LCwsLCwsLCwsLC8sLCwsLCwsLCwsLP/AABEIAMUBAAMBEQACEQEDEQH/xAAbAAACAwEBAQAAAAAAAAAAAAAABQMEBgIBB//EAEUQAAIBAwMDAwIEAwUEBgsAAAECEQMSIQAEMQUiQQYTUTJhFCNCcYGRoQczUmKxFSRywVNzg5Ki0RYlNDU2Q7LCw+Hw/8QAGgEBAAMBAQEAAAAAAAAAAAAAAAIDBAEFBv/EADsRAAEDAgIHBgUDAwQDAQAAAAEAAhEDIRIxBBNBUXGB8CJhkaGxwRQy0eHxBSMzQkNSNGJyghVjwjX/2gAMAwEAAhEDEQA/APuEaIoX3SBrCc48HzgZiOSP5j51HEJhcxCYU0akuojRFU6nu/aS6AcgQWCjP+Y4GrKbMZhRe7CJVXcdZWmiu9J4bylrjgGQQZIz4Hg67qpMA+ynTBer2y3AqIHCkTODE4Mfyxg/Gq3CDCEQYU8a4uIjRERoiI0REaIiNERGiIjRERoiI0REaIiNERGiIjRERoiI0REaIiNERGiIjRERoiI0REaIiNERGiL3REk3bD8WoMfpgyJ84GJAzn5nVDv5Aqj86cmooIUkSeBOT+w1dKskZLz3ViZEfM/HP+h0kJISr1FUMIgFxYkxIExiBKMpMsD3CAATIiRp0cXLuvUdWVdU5BJOtVmFGhCse3BuQRPOZlhxwscRyNWtAxu666ladG+VbGmcD9tYiq11oiNERoiNERoiRtXc7sAM1h++JAOIkCOTwf3wIjtV8DV96eakqEaIjREaIjREaIjREaIjREaIjREaIjREaIjREaIjREaIjREaIkW4rId0oBUxAxaTImZkGI5wVOP2mgkGoFUSMan63TiXNQJK2gyR5uPA8KpP2yTidTeFI0nPPZ6uoKvS6ntsrVLmZjElisFI+DbHcfAM/fUSwxmq9U4tN+slNs9s6VRfUwQQq3H/ADHyIJgzzgKOedSa0g3Kmym4GdiqepalIN+ZVbuCj2wtJhycw6NEjyYXtEka2UcUWHO/stVOdgWgTgftrOqUj2fWXqVzTQ0yoOAVqBoBEm4rbEGQBM4yJkXOpgNkq40wGyVe/wBr07iGlQJF7QFJUkEDM4IPj4+RqiVDVmF3S6nTZQwMzaIEGLuMzB/cE8HSULCCo6HWqDAG8CcAH5uKfxlgQI5jGmILppOGxSL1WgYiouZj+EyP3xxzpIXNW7ckotO9BBA7zctp5s5m2P4z9vGo/wBSvvqut60+prKjRF4Toi90RGiI0RGiI0RGiI0RGiI0RGiI0RGiI0RGiI0RGiI0RIAHbcFiUCq1pwR9MkQTEwIJjHPydVmm/FJyUMD8Uph1CmtSy2qqsrSDg/UrLwTyQxI+44IxqwtKvYcMyEnToVIEfmqW7INgIikLQrZ83CRInMfaOrKtNZ27f5qKp0imvaKq39yoGWJawg92e/N0/YwNd1RiV0VSbx1K96/RqH26dNBUprTAn3EAiDMgtkCEPB5BkQdaaMNFz5KLCLk5rT0iLQBBx86oKoWW6J27spgQpFscAR+rgnBnGtFS9OVoqXZKt7NKVao3ZcpMgrVDCLr5tB7QWH7kn44wtcHH7rKzSHGw9lF1Le7HaMtKs1SmIVkcrUKLBOLwpVSSJM8yJ8a009Hc8S31v4LQMb7hWOk7fY1Ybb1UqAR9FQNEMXHBkQzEx9/21B1JzPmBC459QfMpX6PRphBcVX3A2SYLA3/IAJKjJxEjE6hATWOK4Sl/vHul6Ns4ioSYIIWBAGeY/fnTbK7PYw38E0rb+kvLrJ4E5JgmAPmFb+R12Qqgxx2KRNwhMBlJzgEeOf5a6uQUs9RTCQoMNOYzIIxnnxx5Gqa2xVVFf6dd7a3lSY5XiPH9NWMnDdTbMXVnUl1GiKl1LqSUYkrLHALKPByZP0yIn764TCmxhcrO2q3orxFygx+4nXVEiDCk0XEaIjREaIjREaIjREaIjREaIjRFDvNwKdN6hmEUsY+AJ0Nl1rcRAWY3aUrqjVGFNr2DKVuw9km60z9CkfYgGCcTFeBHXV1pAdAAv0VDudrt0dFLsLvqNoBEgjKxIOIB8SvIOpfELoxkErtNptAUdarYBUflEgySTItgmHgA8mOeNPibQufuXEea63lPbPJFV8XkAo/60YEFiCcBSZ5EZ1waRCNDxs6lU6vsShlgV/NYBTNxUQCLe4REZz8jkvie5TDXX8FpPT1FFWpaQfzDIiLcDEWrEmWIAgFiPGuPfjWerMidyVUSBuayMzQFqR+deADBP5ZJK8+TH7TGrKv8U+3uu1f4p9lb9Pf3tTj+eRn9X31hpZlYaXzFUfU25rtu6W3pbxqF6AlKe39x8sQWZyCtNOBJ8g69Ki1opl7mzxMD7rfTAwkkTzSw+lemrulp7k7mruKn0VapqKrGCYR0CpcACY51Z8RWNOWQANg+91LW1MPZiE76R0v8t9tV3BqhartSMlnWmIAV2I7ipJE/w8QMdaoyo4YRFr8VVrml0tzVhei0YWoHa1iCOIIaIHHnGdUwM019lzT9O0iBbVchLl5UwWWx5xzyf3P8NAAVIVyVa2PQkpuHDMSLeY/QjUx4/wALZ+410NhcdVLhHW9c9dLkqqqcd0xUIPIjsQ+Pkjnz4rqzkPf2WZ8qTfPWVKHtAyXUPImFKkEsBHBIPjIGtFOIvuV9INg4tyXbPf702hkAJIuupv2hnIIEGIVLTk+fMHVhaxXuZS2Hz7vcrnbdV3jorBFhgkH26gm4MWPJgAhQJEZkmCNdLGAwjqdIEid+0KPrdzpSlEaqaYJL3KTH1ALAjmSSQBGcazVBey7TgE3t3LRdNP5NOOLF/wBB9tdGSzP+YqzrqijREaIqPTeoirdAi2JHdImcGVAnHgnUGPxKDH4le1NTRoiNERoiNERoiNEXFdAysCJBBBHyDyNF0GCs7tm2rABqPe10qLmN0qXUloYt2IzSPHnUBC0u1gyNvzHqYXNTf7dlmy4pRaoJdgZUAqA2Wkl2z9QImONckIGPBzzMddQvErbU/mMlTCycsRlZkEkEkAYGDmQBpZIqCwKlars/oNNuShGeUBZge7NvJmcxEnXeyuRVznr7qB621k/k4KxJLSOAFOZXGBHEAYjHLKQFTernQep0yLLWDM7Z5DNhmzjgNGR4PPOutKhVpnPuVehVVd3UckmPcJHZwoU/VAc+cObfj6RrU8xS6/Ci8xTnr6K50RG9yoxQKDObg05mIBNsGcZ5GcZx0wZKx0gZJhIPWu6Tb7pKyb38PXalayewawempJUlVEpDM3d548HXp6O0vplpZInfF1vpAubBbI4wlnSOq/it3tVq7x9xa5qJTp7RqQuVGio7v+gAkQOSy6sqU9XTcWtjZJdPKApOZhaYEc1qz0parG2urRcbQJgOzZ+rkMCAcZSeQdeS7R3C59Ofv6LzDSk5qSl0C0hjUELbwsfTHkN5gE/fIidRFG+a6KMGZXjdAk3e6e4s2VHLARjyAQTB/wARnQ0b5pqdsqPbdGp1FlKqMJaSo+QsAQ/gDzMhvvOuu0cts5cFEHapKnQ1H61FzACVPwRH1xxIEAEDjMEBRmYXdSp+o7cilTpCGcRaMKCVB/TwR9hkCWGVGrAw4bbFpokNsT111CoVV3vtl1diQhgWrJg4NpSZKCY+TEajeFeNVighdJs94pYqxF7sSJSYtVaU4jBHdHIB58oKF1M59b/spqDbpC17XRSuhrQL4EC6AILF8Ti1eAdLqJ1Zy3+XUL0+o1tMKSQs3QAMcm0sDhv0kgnxruJNSZR/t4t7ti/RZEj/ABEycGCLIIEiTgTI0xJqoidsqq3qcmLQD+Za3aci7lZYcqREiPPGuYlLUb9y0NOrfTDLiRI/8jgx8calsWZwiySdBcgVT5VFx7nuARfgWjC/bnVNM5/WVnpGJ+sq70fqnukqxW6J7Z8QDOTHI/nqdN+KynTfismmrFajREaIjREaIjRFW6ju1pUy7iVBAP7MwX+QmdSa3EYC60SbJIOo9PEyoUDtlqbic58TzAM/bxGpfDu2BW/ub1Kd9skuAQ3BCGUUnm3EggqIBkcwJPzoKDu7xT9w5nzXFTc7FgUa1S3ae1hBOBkqAOQc4mDrhoOjJAaguF6u92glnpBVN5VrSwYLKM3aDBMxnJuXk4HdQdidvYULvthIFuZj+6qYJE57Mduc/H20+Hdu8wn7m/zQOobJGVkMW90BHAyImbMtaxEA5n9oCg7cnbIgqtS3O2pVyfcruxUXiqHIRWZRmVlZu/bEGNWlr3NiByXTic2ICcdO323ZytIQ0Gfy2X6SAQSVGQWGOc6oNItEwqdXhvCU76gP9qJFUo1XbEOjU5WoiMfoqXArUUvJEHBB1e0/sZZHfly3WVoP7eW1V9j6Z3gbbJV3FJ6G1YNTtpkVGtUooZriItbMDOpOr04cWtMu77b101G3IFypN56aRLi24VA5wWUCIucgG4eWqN+zN8amNNiJGXf1uHgsgok5Kr1Ha0aYSqNzt/beoxUkoqwSzABrwGCZyMjJAxGuN0xkdrdv6zUxo9QmADPBMtr0I061JlYMouLHgy0931TMGJzMRjXHaSHMI4KGAgrpfTJ7A1RSEFMf3fK08Wnu4YfVPkL4AGnxecDOdu/6bOaYFCnpY5HuAAAgGzJu5nu+mfHmTqR0sZx5rmrUlb0xw14YKDCW8ygpwpL9uBIJmGJPnXBpeyOfOd3QXdWr43ZoClSYFjYLmE5aVXiIlmbyRrHUeC4kK9lOWqKl6kolbmkDJGJlQzAH5zbxEj9s6hiCsNB0wFOer0m7SGgtYZXE/qB8GJz+/kTpiCjqnC/NUk6rQ7rqIABa0qt1wpkpI7RkADAmAwzzHMQUzSfsPRup26jthKe39TBWWxcsSQoI+SVY5+MxInshc1b85UT9YoEm1FYWF8gCYtgccm485xxnXMQXRSftO1S0eqKS9IflWsURhEAIASYPAExxH8NJ2KFSkcOKdkqr6fZbKxDhuwce2Iw2SyMZP3MHVVIiDfrksVKIN+uStemiLX+qbuGS2MeBcZEzn+HjUqORUqWRTnVyuRoiNERoiNERoip9WCe016hlx2kkSZEcCeY10OLbhSYCXWVLZ7ChVDE0XQmQwL4Mk3Dscqc8j7CRgakKrlN0t2z13pfuuodKDvfXoh5YMPdIgkksIDY7iTHg551aBWiwPgrG0K5Ehp8Fb6iEoH3F2zuAAxdHUZ4AMuC3AxkHGlMayxcBy+yxVa72f0kjl7lV0oUzVUVdpUp+6zC5qikSQXIhahwSCQIgGSIOpmQ0lrwY7uW5cbpL5DXNInh7FQvudut5aiCQxkgmO16lJPnNqkH9xjmMuudvW3A47eoBUFKvtsr7Er+nvMxAGSW+qYxOMa7r3zK6WO3rjdbjbqzs1GQAgPezEks5gy0EELd8SQe7XNe9dDCQL7/ZaTo+2pW3olpucE3Fs3WsbicyUBk/bXTUc4XVD5mCsr652KbjcCmNqdw9KiKjM24qUkRSWthVPc5KtmOAM/GzRnljJxQCYykq6i4tbMxPcoOmdJ2u3r7Guu2ZVrhbKn4iqxSq6M1ppsYKlQe758ak+o97XtLsu4ZTvXXOc4OE5dy1vqkKds8q7dyW2WSGvWw94KQGgm7EAzjXmuyVVCcfj6dyz2w6FuPdu/OpuQ35lQ7Z0lwoY+3TCmSqKMGBbMGWmIaZWh9ZmGLcp9T15Ki3UF229qurXe1t3oKh/UKFJKyH+fujUZhymGGpSA3kHxJH0T38XvAaFI1qV1ZvrCZUCkzkWXR9SiCScT5zqclUYadzBt396j2XWN29UrCN7b0qdQIsob6SO7ioSCAGqYEcL8nHA4yuvpUw2d4JG/MgW5KBer7z2QWYCojj8SBRJaipRiSqBj7qe4Fhlk23ckYSYUtXTxWy2Xzvt3GFqadJKgp1Da5tBDDg8NIzxIBH8NTzWWS2Qs71Gsi1zt0oUZmkiFgYAqe67SBEge2TAIknWd1SH4AN3nP0Wd+l1BUwA3t5z9F6tSqKlEGhRV6tV1JKsO6nebxnhlUEfuMmNdxukAgXJ8p9Vz4it2WnbI8J9YTPclPf9k00gUWqSR5Zu6R5BOT99WE9qO6VbrnB+Hun2S/pnU9s17OizT9tjUCPa7MqMGWVwbqkKsloOOdVsqtMzsj0H1sq6emSCCco3wZA9ZyzKuU9xsRCgIDUDKFtYGAYZSCJWG5BiOT86njZ4q34oGO119lwd/tChemQrTCn26l11QYIQAO9wWZXkLIOJ1w1GFsj0PpmVA6UHNMHyPK2Z5KrsCpp1FFe6/21Q3VsXC5QIIcAgzhz8GIMwbkRO7f+fNUtILSJzjf+fNOei7BqKsGa4lp8/AHnPjySfvq2mwtF1dTYWi6YasViNESen1Cqdz7Te2o/wi8scTN1tsfyzP8AGoPOOCqQ92PCVdXqNI1DSu7xiIPwT/oDnVkrRgMYlb11RRoio9b/ALh8E8YABJ7hgA4LHx94jOuOyVlL5guPT6W0VGZBaZAB5PIDMP6643JdrGXLJDdbqmlSpS/E/hlaowYLtMKGYsVVmuKjMA5jxrZhaSAYm29bMNNxAMYrf5fha/qxJ27woqSvBW4EHns5bGbfPGqaXzi8eXmvKrfIbe/ltWZ6fYjK1KnLr7lzNQqoFW1irAtAUyAtoyQx1rrF2B2I7BtBvyz3rJQDTUbhG2/ZIt3T4K0etvIX20DuxHdaMBh9jJOJyfmMa83EvY1QzlTv1ggo1qIGSmwRvJqXBjeB2qsKSxHEyJI0lc1eY4+S4brwZCGoKFdHaC8SAWUj6fqJBJ+BJnGmJd1UGx3KzsOuF6qUwlNQeYcNHaSAIEeJGciTrocoupQCZWW631rpe63Ju3Zo20VA3FGsULSzzTIgggQGz/i16dKlXpss2b5ETuupsZUY2YniFH0Zun093tEo7mrvWLMqCpXL+wBTaGWmECxAtzxMifHamudTcXNDeAzvvXX4y0kiOS2PqTaVHo1h2ujKoFIohyGliS7qrSPBIGOdeW4WVVFwDhs7/wALN+jl2w3VqNSFVVN1NduilZ+atN3QH7XZ1BkStOkY8EmY4+xgo6t6n6WjmkUqVSlV6hKAkB2DK5JLi5YdhGVz9hr06f6XWe0OsOJXlu/UAwkA7It3fhMvT236fu6U0DVNjAyalUVEIUqBeWuC2EjBjJ8zrNX0R9A4XhX09MNTtNPkOOSiRNmpZ/ZK+3aqoHexii2oWTCEhQBME4HNoOseNomygdNfBn73vnHV17U2O0Wm1tOtKOFH5tUP2rYVVgxe1VcraMZn76FzYspHTXXPsOOUdcE6p9WooERRCgQog/SvbiAZyIHg+DqesaqjWBN0r3fT6r7j8VTW5Q1F1WQCwVayuBJgECqDkgGOdUuY4vxju9/qs76bjU1gG7/6n1Vl6Va7bVa5Rfbq1WeWUWIyuEE8EgFQY++rG06j3NMbT7wp4Xktc7YT4XhSVen1Er3IrOhommS1SSCWmSXaSI+NMBDpG5dLCHyMojP6pTteh7haLUygP/s9SRUiTRWkrIDyG/LaG44z8UtpPDcMf4nwj6LOyhUDMJH+Jz3Bv0V/Z9Lqir7ioKc0qoAZ7yHdkK3ElpJCyYJA41Y1jsUxFj7K5tN2LEBFj33JH0VPbdL3K1ErGkxKGmxVqilmKpVR4Ja0ZqBgJAj4ONQFN8h0btvcR7qsU3hwfGUbb5EcNqmXaM28pE2BxQvqInCulyp/MVn/AHsnxqWEmoOF/b1PgpYCaoJziTG+4HqfBds25UimxMuOfJI+JY/P/M4xrvbFip9sWKv1xuO1gGuCEGD5lc2/TdF2pnFmpnHmoi26cgMGUXrlbeAwLGZ4A4+c4Oo9srnbOah2bOd0t4zaC4N0B/bExHZMYz/Dxo2cd+jCi2dZfox4Lnb7hzuyAsZm1nafpgyASoxcQAMwJjxZtXokDVrS6ms6NES7rtN2p2pdk5tVDgZyHZQVxBHnUXZK2kQHSevBVdqXpbZWLikEa5y1MGadxJAVHISQeQTHxqVMbIUnQ6oREz37eeaw25bbVFqVlrbZixZhS/COxYyYEe6EZifkZJzrcJBAg+P2XoNxtIaQeOL7St76lpzt2a+ogUSbbRPH1XK0Ack+NUaOf3AIBnrYvB0kdgmSI3R7gpZtnX39tO4NckmAKtJrHsaTCUlLJbcLpGSMZxe4HA6G4eRuJG8m/UrO2NYyXYuYsYO4C2d/JWuvdap7eqvuJTbtlYqoKhJmQKTFbhjBBPnHz5znAFevSouqNMT4W8Vc6Z12lWIUCojlSwSrTdCQIBIuADRImCeRrocCoVKLmXMEdxn0TTUlUqPVNpUak67eqKFRiCKlgeDIJ7TgyAR/HU6Za10uEjwUmuAPaEpF1T0vuHdXo7mjRIpqj/7pScuwJJaScAz9PA/jq9ldgEOaTf8AyIVjajQIInmq212G62u42/vb1ai1ahSxNpSS42M0Fw0qO2cTwNSc+nUY7CyI/wBxO1SLmOaYb5q/6x2ZamzPWqGmSi+wKe3ZWdnVU/vaZ5cryYETrA8WXdHdDoAve8nKL5HclaV91tlYVTVVfZqmmv8Au1lyIWz7dNWUwCRGMZ8as0ds1WtO0hc0gsNNzmxI4z5lef2Q7VV2jvHc9UgnzCgAD9gZ/mden+rPJrAbgvL0JoFOVH6e2dXY1upbipSZaHc6QV7gjOwCicdp8xqWkPZpDKVNru1YHnAXKTTSc9xFvyu19T7GtU29NKdT3KxW5UthbsRUP7cgeCfnWZ/6U8BzjAA8011NxAAuerqzv/UlL3qu32+0qblkM1SkBQ05z5aZH3gjMaM/Txqw+o4NBylSdWbiLWtner3QOqbTdU3qCn7ZoyKiOINOJJkcRg5+0eI1TpGhGi4AwZyjap0n06gmMkop/wBoShPcTZbg7dTHugCPj/hH/e1t/wDFwcBe3Fu6+irGliJDTCWf2qdTWtt9sUVjTc+4tSO3KkBf+LMx9jrR+l0jTqPxG4tHP0VWmPDmNjI3Wv6d6lLiq9bbV9slJLy9VYBA5j5Ma86pouEgMcHEmLLW2tIJcCI3pSPXxs94bLcHbT/e9vExNvxPmY1o/wDHdrBrG4tyq+KtiwmN612x3aVaaVaZuRwGU/Y/6ftrznsLHFrswtTXBwkLOH1tS/2j+A9trpt9yRE2XxHP2/fW34B3w2vnlzhVa4Y8C06UlBLBQC31EASYwJPnGvPgK2AkPrzrFXabN69K28FQLhI7mAOJHg626BQbXrhj8r+ihVeWNkJl0PdNU21Cq+WekjtA8soJgfueNUV2BlVzRkCR5qTDLQUs6VuHq7hyrVfbMkHNuGAt7hyRkjkfONZwZK11GhrBMSpLf99kTk5E8/l8x5yInA4GTOof3Oty87+71uXFAf780hZzbK1AfpEwf7sj786n/Ut5/j6/KZ9L6vQ3F/s1FqWNa1s4PxPn+GtFWhUpRjESszXB2SvaqUku69RVqLXKGiD/AFEwYxIkSNcdkrKRIdZc+m1UUFCTALc/8Rn+uuNyXa047rJVelV6qOUqF2ZqqNO83FMKwYhW9sraIyDTttgAgkHW3G0G/dsHXNbRVY0gEbj8oOzf75rZdWdloOQwVgv1SBHzBbAMTBOOJ1RSALwCvJrEhhIMdd6T9Np1ldIo1kVWcuXNE3oQbV7WJL3WxwBBz41fVLMJuDlETnzWekH4gACLmZjLlKobndb1a7OlpLopC/hWZkWWhW/3kQ2ckYPwNeeS6ft917TW0SyDs/3cP9q0Hp+m5pBq1zVLnMulhW5iYVS7lViAO44A/YTbldZ6xGKG5W2z7D0Sva7vqVa96Z2tNRUZQjrULC0kd0GJMT+xGqA6s6SIC81rtIfJGEXOcymO22W5qU6tLeNSKuto9m9SAZDSSZniCPvq+iajTLoWijrWmXkckm3H9n+zVGYHckgEge/UzA/fW0aZUJ2eAWsV3d3gvfTPpHbAbfdhay1LFqBXquwVmXIhvi4jjStpD+0y0ZZJUquu1X+v7txUNN6D16D0oFNaV4qOSZV2PbTUALBaAZOcawuK7SaCJBgzviB3b+SzVXpLUFrQlMs21q+6ae3tSn2EhadY/V3C0rJJ5IEat0QRXZxHqml1MdB1z3SbniE0/soP+4f9o/8Ay1v/AFT+fkF5uh/x+Kv+pOq0Ku031OnUVnp0agdQcqQrDP8AEaq0ai9lam5wsSIUqz2upvAOQKqf2W7ZF2COAA1RnLHyYdlH8go1Z+puJ0gg5CPSVHQwBSB4+qzfoPqG6QblqO0O4vrEs3u00g8xDZPMz99bdOpUnYA9+GBuJ9FRo73jFhbN98Jr0Hp9WnV6huN5Q9ihWSWHuK2O67KNPBOcc41nr1GubSp0XYnNO6N0Zqym0hz3vEA9bFRr9ZL9Oq09psKi7QU3HuPUUWjJZgpJLwZ4JzI1c2gBpLXVagxyLAdQqzUmiQxnZg7Un6+f/Uux/wCtb/8AJrRo/wDranAeyrrf6dnH6re/2kuR06vHmwfzqKDryf04TpLefoVt0oxSPL1STZbrfP09NunTyyPtwi1PfpCQyQGtORMzB1qeygNINQ1bh0xhO/KVS11Q0g0MtEZhaP0NsatDZUqVZbai3SsgwC7EZBI4I86x6dUZUrlzDIt6LRo7XNpgOzXySvVPuDqkm09QIB/yCHH/AIZH8NfQtb2fhf8A1+eSyk3x9/kvrfrP1Iux23vW3sWCoswCSCcn4Cgn+EedfPaFop0mrgmNpWyrUwNlYP1p1fqL7Bl3m1WmlUoUemfpIYNbUW4kSAc/MDzr1tCoaM3SAaL5ImQeGxZ6rnlkOC0G89S1Npsun06NIVa+4pU1pqTAwiyT85YDkckzjWNmiNr16rnmGtJJ8SrDULWtAzKq+nOsV9tvKe03e3FNqy9jJVqMuBAlWqMOEtnkYxBnUamg0DRNbR3ExmCrDpNRzg2oByC9/wDSeqN5uNpt9sKlZG/K72Cwcu9STAUSMDkkAaN/TqLaTKz3QDn7AcfJU44eWtF1z6b6xWXc19tU2tGlvFps9MU2ZadQkTBFxGZBuz+rgjXa2g0GsbWpuOAmDvCtGkVHdh+aS/2d7rqCpuPwtCjUBq9972w0cD5H31v/AFFmjks1riLWgTZUUS++EbV9eGvnFsS/r1ItSwxWCDgxJkQJnyYx51F2SspGHL3oIIogNyGYGTP6j/8A0a63JKvzWWC3vTUJqOaR/EXORRHTkZGaTaDU9k3BsS/uDkmR42hxsJt/y+/svRbUMATa18d/CfKFsevbkhfaIn3aZApqlRmkRcSUYRTAIHjJ58ahQbJxbjnIA89q8LSHf07xuJPlsSfogKV0DB1MNarLuVvhThS9Y05jMHwD8SL65mmSL8MPsAVmoNioATHHFu7yQj1FQevVWdvVMU1YhKezNSmWLYNSpVNpx+lY5hj48p1zl6L36JDGntDM5l0HkB6nkn/pkAbdQorC0spFaotRwQxBDMrsOQcTjjGptyWevOO8chA9Asi/Rl3D1KtHYqyF2F9TdVVLlWIJCg4Eggaw6oPJc1ni4rxTRFQlzWWk3LiJTz0dt0pPWpfhzQqrYXHutUVlN1pUsccMI1fo7Q0lsQeMrRorQwubhg22yknrfe7dN8ibvd16NI0AUWi7rD3NJcICTIgA/wCVpjE+zozHmkTTaCZ2/detRa4s7IBM7Vz6b3nSm3NIUN9u6tUk2o9SuVYwZkMtvEnOlZlcMOJgA5JUZVDTiaI5LZeo+oNQ271VKAgqJcEgXMFJtXuYgHCjLGAMnXmuMCVVRYHvDT11v2JD0Wqal+3Nak1OoKpKrttwhmoWZje7lR3MTH3xrtJ5a4EbLqzSGBzZg7BmDsjIBZz0r15ulrV226oVpvLKUUEHABgkgEGAQRPJ4172laONLIqUnDLavFo1TQBY8FSdB6fWba9U3L03U7lHsQg3GQ7GBEkSwAxmNcr1WCrRpg/KRPl9EpscWVHEZz7rVf2cUWTp9FXVlYGpIYEHNRzwc8awfqLg7SHEHd6BadFBFIT3+qzfSN+3StxuaVejVajUqX03RZHn7xxA+QR951tq0xplNjmOEgQQSqGONBzg4GCZV2h+N3u237stRadVY21FwAcDPie7A5iZ8Z1U7U0KlICCR8xHWxSGsqMeTtyCV9P6w9Tp46fS29Y7gqabSlqqCTLMx47T586vqUGt0j4hzhhmc7qttQupaoNM5Kp1Hp9er0eii0aofbVmDqyEGDcblXllF6/18CdWU6lNmmOcXCHC1+H0UXtc6gBBsevVaXcb6r1Pa7mku2q0h7alGqQLqgN1o+0gd3841ibTZolVji8G943dbFoLjXY4YSOO9Lem+sXo7MbU7bcjdU6ftoBTMSBarfOMSI8auqaE19bWY24CZN/FVs0gtp4MJkWyWjbc19v0t6m4YtXSg7MTH1EEqpgRiQuPjWMMp1dKDaY7JIHJaWlzaUuzhfKqvW9qekLshf76vfNotkuZzP8A0ZjjX0A0et8Ya9sMR5fVZcTdVg2rQeud77/Tumuc3st3/EEhv6zrHoNPV6TWaNk+qsqnExpWp/tZ/wDdtX/jp/8A1rrB+k/6pvA+hVukfx+CXbzrvs0OmUaW3p19zUo0/aNSIp9qiZiRP2IwDq5mj6x9Z73FrATMbblRL4DQBJS3rA3n+1OnfjDt7ru0UL4AkTN3Jn41fR1PwlXUzHfHsouxaxuKOSZekR/666j+w/1XVGl/6Gl1vUqf8rlxu/8A4jpf9Rn/ALlT/wDWus//ADXcfcIf5+S6/se/u93/ANf/AMtc/WPmp/8AFNH/AKuK+h68daUq9Rqxom0KRIuuJi2c4BE/z1F2StokYrqt0v3vwqfhxRuvaQ9wUC5piLjMx/XUqcRdTqYdYccrC7taYWqGpbZqneTXWluiwNx7hV9kiVOA90SPGtwm1zwkekr0G4pEExa0t9J27oX0HqG0R3De/VpPTQA2FPpc4uuQ8sv9Dqim8tEYQQd/dz714FVgc6cRBG6NvEHcuNl0dvcWpUrbhvadiiu1Mg9pS7tpg/Sx866+sMJa1oEjZPHeosoHEHOcTB2xw2DvSPqfTNum7c1RuFR0DXK+9a9yzTDU6lqKv+Aj9WIzOIgTf3XsMqPNMYYmdzcuYvO/xTH0zuSlOlSFCpa7P+YFdRgnvcVWNUX/AOYsfvEaNdECFk0p51sRM8IHda3gElr0XV39mn1SmpdjbSNMpJOSoJMAnP8AHWYggnCHDhELyS0hxwB4HdEeaeekKIHuk090HJW59yVLNzAEGAF+IH1auoCJsZ71o0YRJh073Jd6l37nejbtvRsqQoioD2A1WLMCA74AUKMDPd/L1KLBqsYZiMxw8F6VNowThkyq223rUd1tkp9S/GCtUKPSb2mIWxmvDJlbSo+xnUiwOY4lmGBnfwuulstJLYhaX1a4G1cmeUAIcJaS6hWL2tYFMMWgkAEjI1578lCgJqDn37N23gknpzfE1qQNdqjOKoZBuBUCmmxW632lJpkCQ8jJURmdRabq6qyGm27ZGfPPuWi6h1FqbhVQMIBYloCgmBOCcn7eDnB1e1gImVnYwOEkrOb3qtZTvluYFggognKMyorRBIwaitjGsL3uBeJ4Lzqj3tNQA8PIe8q9tvU4FqsFIWFY398il7hayPo/TM8+NTFe8fnKclMaRBg+t8py3KvS6jUbcBqqFb025VEqkgXtWgk2iT4KxBjnUA8l8uH+O3ioNqONSXDY3b3uTHpfqJajMtX2qZAQiKqsO+4BSYAFQFDKifsTqxlYEw6Bz6uraekBxIdAy2znPnZKq3U6i7OlUljV/PKsXOCi1SCwgh4C4Bxx8aqc8imDtv6FUuqOFIHb2vQ+Kv1PUbUyqVEp3BEZ/wA3JDsVFgKC9oUsRiMDPOrNcQYIGzb6WVmvIMEDZN9+61103qGp7fuCjTVb2QGpWCg2FwT9JOSsAQSZ8ASWuMSB4ldNd2HEAM4uYynu7rLra9fqVZalQuQKskvDXPSFVRbaRbDKpMzJ4Ma62sXXaLfaUbXc+7W24909eiT+rdzW32wq09rSLlvZ4ZQYYLVIzAwLRzm7Xo/pVemK4e8wAPMj7rjnmqw4Ru+qv7vpynpx2ClTVG29sLIm8JIn7yAdSZpI+L1pyxTyn6K80jqo7ljqvpbdv0hKDp7dfb12amjOnepkmDcVBlzEn9P316o0yi3TC8GWuABsbHoeazGm7VxtBVv1Ceq9R2pp/hBRC2sR7ik1mBAheAqjLmSfpAB1Vo/wmi1cWsmZ2ZfXcuv1lRsQpes9D3lM9N3VKiar7aiiVaQYAghQOeDywkTBjBGuUdIovFak90BxJB5/hdcxwwuAyXHU9h1Pc7mhvztVX2XATbGot1syzluBJxHIgY+e0qmi0qTqGOcQu6LTujrihbUc4PjLYqmyr7qn1ff1NrTWsV+ukWtLqbfpbgMDnPInzGrHtou0Ok2qY3HOM8woguFRxbdOPS3Sd5W6jU6hu6XsAJbTpkgngDx4AnJiS3Gs2lVqNPRho9J2K8k9dWVlNri/G4Ql3ROndW2NTcUaG3putWpclZnUKon6iJuPbEiJBGJ1dWq6HpDWPqPIIFwBfrqyg0VGEgDNfTxrwlrVHrOwasgRWVe4Elgxx9rXWD9ySPsdccJVlJ4YZPXkVQ3tSrtNsgQ+4waCTSqNg3H6aSkjwJIj5MnU6TAbFWNDarzNuY91kNwXZbfbdR3YWn1ISHgsuE+gkfTwMxEnWoQOmraIBmR4s2c81qvUvSFce4fbhUCwaNzHOAGvXkkAA/8APXNHrFvZE+MD0K+f0miHdox4SfUKh0rarRqUqrqqSzrAoqCGVWJErVbJUMRAIMEYJGrKz8THAGYAOey3cFXRpw9pIAkkZDO+2Sq3Xup0KtaVpUqvYM1G3SNyf0rQYW/efn415biCV79Gm5rbkjhB9wmvQKVRtkBt6lOmxdipCu6qLjK94VmjiSBpDi3smFj0wOLiGmDbMewPus5Q6w+2BonqG3Uq73KKDvBLlj3DEyTjxx41jFUs7OMbdkrxRWNLsGoNuwnamvp9qtZd1V2+5SpWc0x7hostIFeRbILNbyf+HWrRHMLi5xkd1lr0NzXOc8nFMZCB1vUnqDZV9zWXbhtmxp0Ud1r7c1MsWW5STABKRHONelSc2m3Fe5ixheixwaJvyKrdK6ZV2e5ohzsEFZin5O1KFoUtbeDC8TnmDqT6gqsMYrb3T5KTnB7TnbeUx9WVlQMw3Tq/aPZFaki9zBbmupsVUA3EwcA4157uK7QE2w23wT7qj6ZLpuVRnRr1bFKvTqDA5dV21MgeLpOSB51xsyrK2EskeYj3KZ+oghr0byQQQV7og3eBGZ/+0YznXTnCYVdGcBhQbjbbarugBUY1L3bttt7qaoQTOYKAwJMjiM6zO0Untnq0fdYnaJPbPVgPuvd7tl25sLV2pVASyooMsKYpkFpkAwDEROZAnRmjF0wbfaF2nopdMOtu5R4beKi2m1okg1Kz3D2UhlC4QFkGJyRUMmeQYwNd+DcLzP2lUaprXkOdcQPD8qz0oUdv3e8XiktIAJHbSm2ABz3GTwTxERrtLRHtPIBKbW07zNgOQUNLptFkWi1ckKXAW0Aj3Q6EE/8AaYJ82jzqB0N2GDlf0P1XNU0jCTv85HuvUAWpmtURoSm5KoLwjvbaQew/UM5I8TqfwjvmDtl+V/eF2Idmdg8CUe1RhESsQab1DdaDIqli3aeCCSAY8cETp8G4AR3+f5TC2wBynzlS9M2NOkLqddzTpqjuoGWsp+2puxgqglf8S+MjVY0Z1KM/wI+i7TpBvyk7Odo671d9K7T29uMRezPEgwGY2iQSJVLVx8a5RYWtgqdCmWNgiMz1wCpip/vwyQSYIxj8vAMfPIb7EDg6l/Ut0ft9b0066o9liQDEHLBfInuP0yMTrRR+cflZKnypFWYna0hTvuFQkAd8wX5ZUYESOQrRjGdXOH7hn6bu/wB1docRJyv1s9QmG66r7SUQhUygJLCo0gARDBcsZnIE/bUadLHJPsqazy10KpvN5UfcCktZUvEQC7dwJm2FAwVjJUzcD8a4GgNmFsY2KeJzeuu5V/TvQ69Lqe83DoBSqgWNcpnjwDI48606RpFN+i06bTcZrAxhFRxO1bDXnK5GiI0RGiKt1Df06CGpVa1QQJgkyTAAABJJJiAJ1JrS4wFJjHPOFq+f9T6eFpmo9HbzVLFN47bgVFukq7L7JamVBGCygREjWprpMAm2y0eq9KnUJOEE2/ptHDO88FsOr7oqyo6NUosjXBaTVC7YAXtwszMkQfkarpMkEgwZ3x+V4lZ8GCJaZ2Ty7uaV9M2L0txRJRLnksi03PsqVbIrFit1wCnibjiNXVHh9N1zbvF+Xn3LPTY5tRsgSe42/wC3l3rzrqVm3TDatUSoKSe4RVpopBL2Qr0KpJENkBRkc+PNdM2XuUSwU5qAESYsTunIj3TX0qfyD9RcVHFQsysS4Y3G5VVSP2UfsDqTclRX+fugRwSbp+0LCrR2+4pM23re5TPtt2szPctRph8MVlcjz41mY2Za1wsZFuOa8pjCZaxwkGRbjnvV30jUNVq9dqtF2e1WSkrqFtnLB+64g8kcAanQJcS4kcvurNGJcXPJBNsreqyfXPTu3o7lqe32u53DrQD1J3bU1RbniGJLsxg44ECOTr26dZzmS9wAm3ZncvXY8lvaIF90o9O7MJutnVbY+ytUn261TdvW+qmzAKvCuwEy2IB8xpVdLHtD5jMBsbUeey4B3lC23qrb/kM6InuSgutplrS6hrLxaXsLWg4ujXlOyVNA9qDlf07tm/uSvoGzZdwhprubLW9w16VFQMdtpVFe6fAlYmfGotF1bVcCwzE9xP1j3VrqsHcCKhm5Rb7wAx3ZScef3kfbWtny5eS5T+TLyXFDclt+QDUXuMiRabVtyBMmRMkjwIxqREUlEiKa99Ru3vU4RiZIDAgAKbScTJEiOBk/EnXKUYSu0QMJumHWNpQVXqOjPeVDBSZJINIQAf8AC54/fxpRe8kNBiPz7LC9jbkjP8JbualJT3U2tdbgoLX3MxuET2/IkZkwcRqD6z2Oiclcyg17ZUezqKxRvbEtWtnu+laZcyS8EkrETx4PmGvfEKR0dg8PddVOobZwD7NQg94gjwhqcB8QHIj5P2nQaQ4ZddQh0UHPq8Iq19uDd7TqwMyT85yLwTmQPuGHONd+IfELg0UTKNju0C1lQVFup3A9srCtbm/LWgfAwPJJ1LXaxzQQus0fA6Z2ph6Z2oUVGNJabFyMU7JELJOJfuk3GckwddrOmBMqyu6YEzzn8KMsTvbZGCCAbpj2yDHjJjjHb86z7U/t9b1c69SvQKHqKxYWinySM5yMCJ5A1ooGHTA59eyyVBIhId46ezRVypqCo396UDWkuGJDtniYu5C/GrjOMkZRs5LToYdhOfRUvWaMU6TZLe3Bh5J7V+MFvgjUqDrkd/XJZdIHaJ4q1vGI3qZx2iIpkec3HvTkYAgkjILHWcfxrc3+I/f8FWevpuLqZoXRDBgDAyUYH94VlH/EdZ3TsUaRZBxdZ9clWG63xjsglCTgYbwPHnH8v3PJcpYaW9efjdyjUw8KHqKuROPOZJJPH8uIJ0kpgYQY3LR6msyNESPe16W5ihNWm10qy2goydwImQeCIg+QY11j4KvYHU+1Y/dJV29XcVDt23m4ek8q2KC3KVzxRuA5U5ByInMaLNGKBPP6q/E1gxhgB5/VWOub5fxKU4YBSqAresGQT3KVLCCMXRzI12m04JVTGnDKY7reVE3FOmDUZIQEykTJBuJUsxiCYI4OsZPaUWtBYTtSLqO4Td7pQlHb1kZIp/iqVQKzKWZjRqGgVYFc4YyFkAQSazDj9VpY11GnckHbhI8xPstJ0/dJRFLb1BQpVGmylSm2BJ7e0eMnGp4gCGnNYKtVmsjESTvzWTHW22xelQ3eyNMO5ArLVuUsxYqSuDBJzrHrTTlrXNi+a8vXGkS1j2xJzmc+5PPSFdar16xr0q1VggYUlIVAt1o7skmWydXUCHEukE2yWjRiHFzsQJtlltVP1FuAN+ns7OruNxTohmZaopr7bFgFa4w4kMYIx/p6tIftdpwAJ3Tf2XpMHYuYCWenei1V3NEvsd2lJGJQVN4lSnRwQCtMGcA2j4nVlaq0sMPBJ3NgnmpveMJhw8E49Z9UWfwj1dtSV6d7NXqlLu6AEIIMypJacYxry3nYu6PTPzgEwdgnxXvpLfbSr7bU90z1WpyaLbo1CpjuBUtmD5jRpB2pXZUbILbb8MKb1DVT3kBLAi08YENJLEjCWn6hOR/l1spA4SuUQcJjrrrNSUq6Ddwq0IYgAgC4yhcmeST8gWxImTA4QdXeVAg4LyoutD3K4EH8s5NrNlghgQIAjnPOu07N4/dSp9lnH7ph6nqL7JQ8sVjtuGGU+e3+DETn4OmjA456yPPwWN+Sh2VaktNFqKhJAE2oBaWaJ/SALZIBOYidKtMueSOsua4KuAAK9X3O3C93tkAzGOY+D+qD/XVQpOJiFI1QLyohU26s0qoLtDEgZNq8/a1h9uZ5yFI5hDW2E9ZqQVdrzNER/wAOIEfwwI/prmqduTXD/JR7x6Xs1BSUObCAtMAnuB8RA88/fUmsIcJsrKbw5wuofStMLTcBSkPwUKH6VyVJJk/MmeddrG/RVlcy4flU7Q+7Btqjun+7rLkKVn3Pot7YiMyM5jWfapZU/uPTNOOtIppElEeCDDgkcwTgEjBOYMa0UScVjHBZH5JK20Y00qCEtlbERxMM3CrWXJBMju8x51KrUDCZk+fsrKNUMZBHhHuCr1Lpi1Qr+5UuAUNNNBJCxJD0y2ZmJjUWaRaAPX6hVuaHuxC3XBU9xUv3q2+4bSASD24kHB5g3CQCAZEicSAindbQIpGVptULKjREaIjRFy8wYgHwSJ/pIn+eiJD6aokPVaFAJxFMqeTyxQBv4E6g1X1jYfVU+kUW/FK1jKpEAANghTN12SIAyAO4kSxwNbyMEKyoRq4m/XXsF16gBXcIWrHuK2oRTwJAIUnuDE+RnuHABI7Su02UKd25JjX6ctJ6m4u4lmFoPGcHwRGCPnzrK1kuUdYSA1Z89NpikhpnfD2iBTptUIK4ZBbAOQsiOQpOPBn8OAYJWhtYucZw3ztzWl6BTb2heHkE2mqbmg5yecSR441xzQ2wMrLWjFaOSzu3NeqahffUaDCoyml7VE2gE25YyZWGn76xDG6ZeBfKAvLbjeSTUAubQOu9PvT9Flvu3SbiYi1Ka2882cz9/jV9IETLpWmi0iZdi5D2WT9cV6C79PxO53NFBt+w7a4MCWN17KhJVgqwBP0mQMT6ujB2qOBoN9q9KiHYOyAb7Uem93sDuaQpdQ6jVeTbTqtWKNg4YNTAiM5PIGlZtXAcTGgd0T6rlTHhMtC325HaSEvYcDGf4nGsDQCbrLJGSRelGYtULX8JF73EfVM5NrfK48YxrVpTWgCI25CN3iFBhO1ceoJaugKmBbm0EL3YYkSR5AJiIJB51CnZpW2jZpXqIV3wCq1g7eJCgUxAujt8ds/f9WmdO/V1GZpyerqbr3UWSrTCE9oJYYwYEEyMckSMC4z41GmwFplKTAWmVx1PfrWD0ibArH9JebG+MQQQpjOGH3imjpDWOJI3/RYDUBkFeK+2CoHZiyLhlUgQXUzAkYdQP4nwdSOliTG38e64cBgnZ9R9FFuU28AD3Gl1Urx5swLfBX7DEAjI0+MIyUC1nevae4oO7YYLJypwBCgsQVEAgAHngnHOot0srvYJTNek0nQfVae7wJkDxGDgcR5+Tq0V3ZhWappCi6lRp0qVZqnttf8A9KAVJVe26cHKziPsNda4uIA2blfQYQ+RMndnuXXpor7bWpTRb8BI/wAKyWjBaf6RrlWZuVbWmbmVFt6DruiFqSgyVLkkArEQTM3ZjiM86o2oSCzJW+uuPbtPDMBJGBBulvtiP3jWiiO1O5ZqmUJVXoTtkZQBazYIxJJyD4nMQP1eNUaYCXSqyOynfSP7mnx9I44/hqNP5QrWfKElakF3ohKJMzcKYDd2ct5bGG+5+dap7C1zNLM+K0uqFmRoiNERoi8J0RZ/07QC1qpttLZPcDOef6+ABM/aINF1oqmWhcbQFd6VDPaMQ1acWz9DOWbLcxAz841H+OfZddBpT7faEepKrLWpkM6iBJVlURd+oHNQf5RHnORrtIAtPX4UaYlp6/CbdXcHbVSMg02I4+JESQP56qp/OOKqb8yy+4pN+FMFas1MtWcrmFK3ZAJgSCWUgWgXedEjHu4LTSIx7uA69FqejCKFKAB2DAYMOP8AEMH9xrM/5is9T5ysvufTFZnZhT6bBYnuosTk+TOT86wuoOJmG+C812jOJJhngr3o+iaVTcUnXbK62EigloKm60kznziBEHmQdToDCXNMTbIKeitwuc0gTbIRvVX1Zu91t91T3FL2va9oo4rbkU0YlpEIcBxjvzIYiMTr1aDWPYWOmZ2CT+O5enTDXNwnPuCl6B6j3W4qqvtbQ0/1tS3S1Co+bQucwNRq0GMGZnvbC4+mGjbzEKzV3dT8TVVHkgGE+qISRi8KQWP0i04Uzk6kGN1YJHPnw878Flk4kej6FVRU9xLfpC+Di4kFQzBYLeHYmTJ13THMMYTPQ229AuUwdq564btzT7cIVyxqACWAlbRHwJOOB86qp/IVvpWYe/gvNt08jee4KAUXHNgEYYEhlqwQSAcoT3/bAv8A24nrw91Ev/bievD3XfXqVR6qwmFwotRvcmGOWBsi0j+ZziOUyA1KRaG9WTPf7emitU9u4/CzJuP2ye4z5zkZA1lLRnCzNptcVF0/Y0XS72zBJw0zhjiDBAnMEfB5zrgY3cuGi1phWn6bSPKDmfPMzI+DOZH2+NSwN3LmBu5Jalbbw6tSKS1RJQcqtysTIAgqGwLv5jUC1sRCtOigiBu9Vdb1BTwFVyTbA7R9UR5/wsG/pzjU8Ss1J2qHcdSWvQdQCtT2WeDbiBHJlYnEn7/Gp0ndoLopljgdkwpvTA/Lb7vMQoiVWMDjGf46sq5rlbNUDSu3ttQK2ZBIpyOyYUnvCzBkRnWfapzFO3V1p9TWZUeqbR6loU4EysxJxBmCcZx9/tqt7SclBwJU2xoFEVSZI8wB/oBqTRAhSaIEJHvGB3tMjiQJBXxcpk8julYjJEA8xpHyFamiKRWk1QsyNERoiNEXNXg4nHGM/bONECUdCRw9W5Lc8i2D+wCggWwYJPP76iFdUiBBVeik75jiQci0yQUGb7OP8txHOAVzoP8AH1vUyf2h1t62Kr17dK26RIBIKqbmAzIYECckBsfTy4BJ4nTaQyVymOxKedbRmosqyLsGFDGD/lIIInn7TqmmQHSVS3NZwbSoaQUU5QlmLe2g7QEj/wCZTtU/vPZ8avLhiz8+PcVoY4A5+fHuK1XTqdtJFIthQI+P/E3+p/fWdxklZ3mXErBp0UbgvUp9PoFTUcS9eoGJViCSAMEkHGvO1WOSGDM7V5IoioS4Uxmcyd60npjYHbq4ehQ24JWLHLXHI7iwB5gAfc600KZbIwgcLrXo1IsBGEDhdJ/VGzA3wr1dk29pewEVVCOabBmJPtMYhgR3f5Y16dF37WFr8JnhPNejTPYgOgz1dVths1q7rbPtumvs/aqFqlV6dOlKWMpQKpl7iR+0ak9xaxwfUxTkJJ2rriQ0hzp809o1T+Na1pByImMJ5jETHdk4jzqJA1AkdSsIPaR6Qck1AVKwqYMeS5PAB5M93dnJOmliwvv9urWXaam6nt6lSuCKb2oVF1tMgjDSJqKcExlTEGOTNDCA3PrwWxjg1ufr9E+1Ss6zfqHcfnU1R+5QQwFUJE2xcLhd4NvkA/Or6Q7Jn0Wmk3smR5SmHqP2zRIqWZIgNGSCDjBMx5AnWZ2SrozisvPTCxtkGOW+kyPqPE5/no3JK3zlNdSVSrHYUsmxcyTj/FN385M/udcgKWN29Q0ejUFAHtqYAEkAk28SfnTCFI1Xk5qDqW2p00dsLcoQTAUTIExHbLZ/hqdMdqy6xxcQFH6VUCm4CWRU+mZI7V5MDP2gEYByNTrZhdr5i82VUup6hBKyD2jMn8vniPJGSP21n/qUv7XW9aTU1nRoiNEUC7OmDIRAS102ibuJmOYJzruI71LE7KVPriijREaIjRFX6i6rScsoZQpJU8ERkHB8a4clJgJcIWf9INTL1TTVUkCVVSPJjJdpj7BR9viLVfXmBK9QH8e1oBIYSGaoBFnIAplA/cc3ZyIEyNf9u/XmpW1In238Z8lJ12pUWvTCVIkglWJ+bTHjj9+T9p5TALTIVVMAtMhXfU/ufh39u6fNrIuIMyXVgBHwJmPvqNGMYnrwUKcYrpChRtrLlafeYMISqkDMKiyJKnC+QOM6udOO1+uavZOO11p+if8As9LM9gz86zP+Yqir85WFTbUA9X39v1GrUNRiaiLWAcT2wAw4WF/hjGvMhoJxBxM968fCwE42vJk3E9dyabLotDcUatOku82xvpuHqhpDIbkKioSDBGR9xrdodRtNxLWnnK3aG5jSS1p/7T7pD1enuNruzd1Ou1Z6Kz7WzV2sVmi4AWhZJg8mTPjXrMLKlO1MRO10L02lrm/Lbir/AKb6puH3NJW3m8qKSZSpsRTU4PNSO35/p51XWYwMJDQODp8lB7W4ch4p703YOldrFqJTzaWZmjAGVafM/q1GpUa5gmCeusliaIKq9D33stVLrklFgOrMDFRoKyCDggCBJOJ1DTXBrW89nUqGMMz6zT5OtUT+ryI7WzcJXFvJ8DzE6xaxqnrWrmj1ukwkkgR/hb/N/l47DB864KgXBWaeutyUdbVq1VLUuQjDgVfpYDBtQjOfPkgjWyk4YZlbqLm4JB9E06uqU9v7cSIAUNMG3MG0EwQsQBnjzrM8zcqunJfKm6DTC0FAjBb6QQJuMxPidG5LlUy5MNdVaNERoiNERoiz1Nm/GXAtY7kfV2krTgkD5kRb9iZ1Harz/HHWa0OpKhGiI0RGiI0RGiI0RGiKDez7bwAxtMAiZMcRImfidcKk3MJR6f29RalUuMNBU+3ZiTgj5PImWj6oONcarapBAj1nr03KpsNyrb5gKlJjJItZpMLH05TEkSCG5+SNanNIp5FWPaRSFj15qz18TWpiYMCJYD9WYkYbjIPE/AB5T+Uqqn8pV/r7sKDhVuLC2Ic844RGP9P4jUKQ7QnrxVbM1mwCtCmGb2nLsw72oDAUMZdAxYz8MCWbxlbz8xi/n6LSzM2kcJWp6MwNCkRkWDJN3/igXfvGedZn/MVnqfOZWFp7mizVPe3O/Lio4Jomr7cBjFlqwABAI+QfEHXmgtJOJzpk5THkvHDmEnG50ycpjlC0Hp7ebanTrVBW3JRAC7bk1O0CcrcBjmY+2tWjAOMMk8Z91s0UNMhhceM+6zfW/VFI7objab7YoDSFNxVFQloYkTGIWcRBy0ziPYp0Dq8NRjs5tC9RlM4cLmlXfTvqqtW3FOm286dUViZSktUOcE9smPE58Tquro7WsJDXDjEKL6QDZgrc7imWUqGKkiLl5H3E6xNMGVmKp7DpS0/1M0GVBCgKe6YCqBw5GfAHxqdWprIkZcfdQDAul6TRBBCZFsZb9AhfPgY/n86owNXNU3d0F4vRqI4UjEfU/Gf833P8zpq2pqmq7TQAACYAjJJ/qcnU1YBC60RGiI0RGiI0RGiI0RVqfT6Qa8IoaSZjyeSPgmTn7nXICljdESrOuqKNERoiNERoiNERoiNERoiNERoiRb3p9WpuA7IjU1gLDkNHac4P6rsCOFzjVzXNDYBurWuAbG1PdUqpGiI0RfPanVm2z1KSb2gqioxsFCo9hYkkXAnySSJwSeBgYNZgJaHjPcSvMNXVktDxmbYSYWj9Mb1twlQvXo7hZAhKZW3mQysZzjka00HlwnEDwstejVC8E4geAhNf9nUf+ip/9xf/AC1oxu3rTiO9dU9lSUgrTQEcEKAf5xoXOO1JKsaiuI0RGiI0RGiI0RGiI0RGiI0RGiI0RGiI0RGiI0RGiI0RGiI0RGiI0RGiI0RGiI0RGiKDd7ynSW6q6IvEuwAn9z51Fzg0STCi57WiXGFldhV3W2pN7S7art7ndaxq2yrMWlu0iRMTPjWZpexvZgjOZWNhqU29mC25mY79yYel1Z3rbl2oE1bVAoveoCTy3ljd/IDU6Mkl5i+6+Ss0eXF1QxeMjOXfvWh1oWpGiI0RGiI0RGiI0RGiI0RGiI0RGiI0RGiI0RGiI0RGiI0RGiI0RGiI0RGiI0RGiI0RGiI0RZz1Zs3Z9vVFAbhKRa+ljNwADANglSOPvrPXaSQ6JjYsuksJLXYcQE263Kv/AOkBs9v/AGburIiz21tj4iYjUddaNWfBQ15iNU6OAU3pPZuKm4rHb/hkqWBKWP0gyxUYUmQI+2u0GkFzsMA7FLRmEOc7DhBi3utLrStaNERoiNERoiNERoiNERoiNERoiNERoiNERoiNERoiNERoiNERoiNERoiNERoiNERoiNERoiNERoiNERoiNERoiNERoiNERoiNERoiNERoiNERoiNERoiNERoiNERoiNERoiNERoi//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jpeg;base64,/9j/4AAQSkZJRgABAQAAAQABAAD/2wCEAAkGBxITEhUTExQUFhUWGCAbGBgYGRofIBsdHSEhHh0gHRshHCggHBslHBweITEhJSkrLi4uHyAzODMsNygtLi0BCgoKDg0OGxAQGywmICQuLCwvNCwsNCwsNCw0LywsLzQvLCwuNC8sLCw0LCwsLCwsLCwsLC8sLCwsLCwsLCwsLP/AABEIAMUBAAMBEQACEQEDEQH/xAAbAAACAwEBAQAAAAAAAAAAAAAABQMEBgIBB//EAEUQAAIBAwMDAwIEAwUEBgsAAAECEQMSIQAEMQUiQQYTUTJhFCNCcYGRoQczUmKxFSRywVNzg5Ki0RYlNDU2Q7LCw+Hw/8QAGgEBAAMBAQEAAAAAAAAAAAAAAAIDBAEFBv/EADsRAAEDAgIHBgUDAwQDAQAAAAEAAhEDIRIxBBNBUXGB8CJhkaGxwRQy0eHxBSMzQkNSNGJyghVjwjX/2gAMAwEAAhEDEQA/APuEaIoX3SBrCc48HzgZiOSP5j51HEJhcxCYU0akuojRFU6nu/aS6AcgQWCjP+Y4GrKbMZhRe7CJVXcdZWmiu9J4bylrjgGQQZIz4Hg67qpMA+ynTBer2y3AqIHCkTODE4Mfyxg/Gq3CDCEQYU8a4uIjRERoiI0REaIiNERGiIjRERoiI0REaIiNERGiIjRERoiI0REaIiNERGiIjRERoiI0REaIiNERGiL3REk3bD8WoMfpgyJ84GJAzn5nVDv5Aqj86cmooIUkSeBOT+w1dKskZLz3ViZEfM/HP+h0kJISr1FUMIgFxYkxIExiBKMpMsD3CAATIiRp0cXLuvUdWVdU5BJOtVmFGhCse3BuQRPOZlhxwscRyNWtAxu666ladG+VbGmcD9tYiq11oiNERoiNERoiRtXc7sAM1h++JAOIkCOTwf3wIjtV8DV96eakqEaIjREaIjREaIjREaIjREaIjREaIjREaIjREaIjREaIjREaIkW4rId0oBUxAxaTImZkGI5wVOP2mgkGoFUSMan63TiXNQJK2gyR5uPA8KpP2yTidTeFI0nPPZ6uoKvS6ntsrVLmZjElisFI+DbHcfAM/fUSwxmq9U4tN+slNs9s6VRfUwQQq3H/ADHyIJgzzgKOedSa0g3Kmym4GdiqepalIN+ZVbuCj2wtJhycw6NEjyYXtEka2UcUWHO/stVOdgWgTgftrOqUj2fWXqVzTQ0yoOAVqBoBEm4rbEGQBM4yJkXOpgNkq40wGyVe/wBr07iGlQJF7QFJUkEDM4IPj4+RqiVDVmF3S6nTZQwMzaIEGLuMzB/cE8HSULCCo6HWqDAG8CcAH5uKfxlgQI5jGmILppOGxSL1WgYiouZj+EyP3xxzpIXNW7ckotO9BBA7zctp5s5m2P4z9vGo/wBSvvqut60+prKjRF4Toi90RGiI0RGiI0RGiI0RGiI0RGiI0RGiI0RGiI0RGiI0RIAHbcFiUCq1pwR9MkQTEwIJjHPydVmm/FJyUMD8Uph1CmtSy2qqsrSDg/UrLwTyQxI+44IxqwtKvYcMyEnToVIEfmqW7INgIikLQrZ83CRInMfaOrKtNZ27f5qKp0imvaKq39yoGWJawg92e/N0/YwNd1RiV0VSbx1K96/RqH26dNBUprTAn3EAiDMgtkCEPB5BkQdaaMNFz5KLCLk5rT0iLQBBx86oKoWW6J27spgQpFscAR+rgnBnGtFS9OVoqXZKt7NKVao3ZcpMgrVDCLr5tB7QWH7kn44wtcHH7rKzSHGw9lF1Le7HaMtKs1SmIVkcrUKLBOLwpVSSJM8yJ8a009Hc8S31v4LQMb7hWOk7fY1Ybb1UqAR9FQNEMXHBkQzEx9/21B1JzPmBC459QfMpX6PRphBcVX3A2SYLA3/IAJKjJxEjE6hATWOK4Sl/vHul6Ns4ioSYIIWBAGeY/fnTbK7PYw38E0rb+kvLrJ4E5JgmAPmFb+R12Qqgxx2KRNwhMBlJzgEeOf5a6uQUs9RTCQoMNOYzIIxnnxx5Gqa2xVVFf6dd7a3lSY5XiPH9NWMnDdTbMXVnUl1GiKl1LqSUYkrLHALKPByZP0yIn764TCmxhcrO2q3orxFygx+4nXVEiDCk0XEaIjREaIjREaIjREaIjREaIjRFDvNwKdN6hmEUsY+AJ0Nl1rcRAWY3aUrqjVGFNr2DKVuw9km60z9CkfYgGCcTFeBHXV1pAdAAv0VDudrt0dFLsLvqNoBEgjKxIOIB8SvIOpfELoxkErtNptAUdarYBUflEgySTItgmHgA8mOeNPibQufuXEea63lPbPJFV8XkAo/60YEFiCcBSZ5EZ1waRCNDxs6lU6vsShlgV/NYBTNxUQCLe4REZz8jkvie5TDXX8FpPT1FFWpaQfzDIiLcDEWrEmWIAgFiPGuPfjWerMidyVUSBuayMzQFqR+deADBP5ZJK8+TH7TGrKv8U+3uu1f4p9lb9Pf3tTj+eRn9X31hpZlYaXzFUfU25rtu6W3pbxqF6AlKe39x8sQWZyCtNOBJ8g69Ki1opl7mzxMD7rfTAwkkTzSw+lemrulp7k7mruKn0VapqKrGCYR0CpcACY51Z8RWNOWQANg+91LW1MPZiE76R0v8t9tV3BqhartSMlnWmIAV2I7ipJE/w8QMdaoyo4YRFr8VVrml0tzVhei0YWoHa1iCOIIaIHHnGdUwM019lzT9O0iBbVchLl5UwWWx5xzyf3P8NAAVIVyVa2PQkpuHDMSLeY/QjUx4/wALZ+410NhcdVLhHW9c9dLkqqqcd0xUIPIjsQ+Pkjnz4rqzkPf2WZ8qTfPWVKHtAyXUPImFKkEsBHBIPjIGtFOIvuV9INg4tyXbPf702hkAJIuupv2hnIIEGIVLTk+fMHVhaxXuZS2Hz7vcrnbdV3jorBFhgkH26gm4MWPJgAhQJEZkmCNdLGAwjqdIEid+0KPrdzpSlEaqaYJL3KTH1ALAjmSSQBGcazVBey7TgE3t3LRdNP5NOOLF/wBB9tdGSzP+YqzrqijREaIqPTeoirdAi2JHdImcGVAnHgnUGPxKDH4le1NTRoiNERoiNERoiNEXFdAysCJBBBHyDyNF0GCs7tm2rABqPe10qLmN0qXUloYt2IzSPHnUBC0u1gyNvzHqYXNTf7dlmy4pRaoJdgZUAqA2Wkl2z9QImONckIGPBzzMddQvErbU/mMlTCycsRlZkEkEkAYGDmQBpZIqCwKlars/oNNuShGeUBZge7NvJmcxEnXeyuRVznr7qB621k/k4KxJLSOAFOZXGBHEAYjHLKQFTernQep0yLLWDM7Z5DNhmzjgNGR4PPOutKhVpnPuVehVVd3UckmPcJHZwoU/VAc+cObfj6RrU8xS6/Ci8xTnr6K50RG9yoxQKDObg05mIBNsGcZ5GcZx0wZKx0gZJhIPWu6Tb7pKyb38PXalayewawempJUlVEpDM3d548HXp6O0vplpZInfF1vpAubBbI4wlnSOq/it3tVq7x9xa5qJTp7RqQuVGio7v+gAkQOSy6sqU9XTcWtjZJdPKApOZhaYEc1qz0parG2urRcbQJgOzZ+rkMCAcZSeQdeS7R3C59Ofv6LzDSk5qSl0C0hjUELbwsfTHkN5gE/fIidRFG+a6KMGZXjdAk3e6e4s2VHLARjyAQTB/wARnQ0b5pqdsqPbdGp1FlKqMJaSo+QsAQ/gDzMhvvOuu0cts5cFEHapKnQ1H61FzACVPwRH1xxIEAEDjMEBRmYXdSp+o7cilTpCGcRaMKCVB/TwR9hkCWGVGrAw4bbFpokNsT111CoVV3vtl1diQhgWrJg4NpSZKCY+TEajeFeNVighdJs94pYqxF7sSJSYtVaU4jBHdHIB58oKF1M59b/spqDbpC17XRSuhrQL4EC6AILF8Ti1eAdLqJ1Zy3+XUL0+o1tMKSQs3QAMcm0sDhv0kgnxruJNSZR/t4t7ti/RZEj/ABEycGCLIIEiTgTI0xJqoidsqq3qcmLQD+Za3aci7lZYcqREiPPGuYlLUb9y0NOrfTDLiRI/8jgx8calsWZwiySdBcgVT5VFx7nuARfgWjC/bnVNM5/WVnpGJ+sq70fqnukqxW6J7Z8QDOTHI/nqdN+KynTfismmrFajREaIjREaIjRFW6ju1pUy7iVBAP7MwX+QmdSa3EYC60SbJIOo9PEyoUDtlqbic58TzAM/bxGpfDu2BW/ub1Kd9skuAQ3BCGUUnm3EggqIBkcwJPzoKDu7xT9w5nzXFTc7FgUa1S3ae1hBOBkqAOQc4mDrhoOjJAaguF6u92glnpBVN5VrSwYLKM3aDBMxnJuXk4HdQdidvYULvthIFuZj+6qYJE57Mduc/H20+Hdu8wn7m/zQOobJGVkMW90BHAyImbMtaxEA5n9oCg7cnbIgqtS3O2pVyfcruxUXiqHIRWZRmVlZu/bEGNWlr3NiByXTic2ICcdO323ZytIQ0Gfy2X6SAQSVGQWGOc6oNItEwqdXhvCU76gP9qJFUo1XbEOjU5WoiMfoqXArUUvJEHBB1e0/sZZHfly3WVoP7eW1V9j6Z3gbbJV3FJ6G1YNTtpkVGtUooZriItbMDOpOr04cWtMu77b101G3IFypN56aRLi24VA5wWUCIucgG4eWqN+zN8amNNiJGXf1uHgsgok5Kr1Ha0aYSqNzt/beoxUkoqwSzABrwGCZyMjJAxGuN0xkdrdv6zUxo9QmADPBMtr0I061JlYMouLHgy0931TMGJzMRjXHaSHMI4KGAgrpfTJ7A1RSEFMf3fK08Wnu4YfVPkL4AGnxecDOdu/6bOaYFCnpY5HuAAAgGzJu5nu+mfHmTqR0sZx5rmrUlb0xw14YKDCW8ygpwpL9uBIJmGJPnXBpeyOfOd3QXdWr43ZoClSYFjYLmE5aVXiIlmbyRrHUeC4kK9lOWqKl6kolbmkDJGJlQzAH5zbxEj9s6hiCsNB0wFOer0m7SGgtYZXE/qB8GJz+/kTpiCjqnC/NUk6rQ7rqIABa0qt1wpkpI7RkADAmAwzzHMQUzSfsPRup26jthKe39TBWWxcsSQoI+SVY5+MxInshc1b85UT9YoEm1FYWF8gCYtgccm485xxnXMQXRSftO1S0eqKS9IflWsURhEAIASYPAExxH8NJ2KFSkcOKdkqr6fZbKxDhuwce2Iw2SyMZP3MHVVIiDfrksVKIN+uStemiLX+qbuGS2MeBcZEzn+HjUqORUqWRTnVyuRoiNERoiNERoip9WCe016hlx2kkSZEcCeY10OLbhSYCXWVLZ7ChVDE0XQmQwL4Mk3Dscqc8j7CRgakKrlN0t2z13pfuuodKDvfXoh5YMPdIgkksIDY7iTHg551aBWiwPgrG0K5Ehp8Fb6iEoH3F2zuAAxdHUZ4AMuC3AxkHGlMayxcBy+yxVa72f0kjl7lV0oUzVUVdpUp+6zC5qikSQXIhahwSCQIgGSIOpmQ0lrwY7uW5cbpL5DXNInh7FQvudut5aiCQxkgmO16lJPnNqkH9xjmMuudvW3A47eoBUFKvtsr7Er+nvMxAGSW+qYxOMa7r3zK6WO3rjdbjbqzs1GQAgPezEks5gy0EELd8SQe7XNe9dDCQL7/ZaTo+2pW3olpucE3Fs3WsbicyUBk/bXTUc4XVD5mCsr652KbjcCmNqdw9KiKjM24qUkRSWthVPc5KtmOAM/GzRnljJxQCYykq6i4tbMxPcoOmdJ2u3r7Guu2ZVrhbKn4iqxSq6M1ppsYKlQe758ak+o97XtLsu4ZTvXXOc4OE5dy1vqkKds8q7dyW2WSGvWw94KQGgm7EAzjXmuyVVCcfj6dyz2w6FuPdu/OpuQ35lQ7Z0lwoY+3TCmSqKMGBbMGWmIaZWh9ZmGLcp9T15Ki3UF229qurXe1t3oKh/UKFJKyH+fujUZhymGGpSA3kHxJH0T38XvAaFI1qV1ZvrCZUCkzkWXR9SiCScT5zqclUYadzBt396j2XWN29UrCN7b0qdQIsob6SO7ioSCAGqYEcL8nHA4yuvpUw2d4JG/MgW5KBer7z2QWYCojj8SBRJaipRiSqBj7qe4Fhlk23ckYSYUtXTxWy2Xzvt3GFqadJKgp1Da5tBDDg8NIzxIBH8NTzWWS2Qs71Gsi1zt0oUZmkiFgYAqe67SBEge2TAIknWd1SH4AN3nP0Wd+l1BUwA3t5z9F6tSqKlEGhRV6tV1JKsO6nebxnhlUEfuMmNdxukAgXJ8p9Vz4it2WnbI8J9YTPclPf9k00gUWqSR5Zu6R5BOT99WE9qO6VbrnB+Hun2S/pnU9s17OizT9tjUCPa7MqMGWVwbqkKsloOOdVsqtMzsj0H1sq6emSCCco3wZA9ZyzKuU9xsRCgIDUDKFtYGAYZSCJWG5BiOT86njZ4q34oGO119lwd/tChemQrTCn26l11QYIQAO9wWZXkLIOJ1w1GFsj0PpmVA6UHNMHyPK2Z5KrsCpp1FFe6/21Q3VsXC5QIIcAgzhz8GIMwbkRO7f+fNUtILSJzjf+fNOei7BqKsGa4lp8/AHnPjySfvq2mwtF1dTYWi6YasViNESen1Cqdz7Te2o/wi8scTN1tsfyzP8AGoPOOCqQ92PCVdXqNI1DSu7xiIPwT/oDnVkrRgMYlb11RRoio9b/ALh8E8YABJ7hgA4LHx94jOuOyVlL5guPT6W0VGZBaZAB5PIDMP6643JdrGXLJDdbqmlSpS/E/hlaowYLtMKGYsVVmuKjMA5jxrZhaSAYm29bMNNxAMYrf5fha/qxJ27woqSvBW4EHns5bGbfPGqaXzi8eXmvKrfIbe/ltWZ6fYjK1KnLr7lzNQqoFW1irAtAUyAtoyQx1rrF2B2I7BtBvyz3rJQDTUbhG2/ZIt3T4K0etvIX20DuxHdaMBh9jJOJyfmMa83EvY1QzlTv1ggo1qIGSmwRvJqXBjeB2qsKSxHEyJI0lc1eY4+S4brwZCGoKFdHaC8SAWUj6fqJBJ+BJnGmJd1UGx3KzsOuF6qUwlNQeYcNHaSAIEeJGciTrocoupQCZWW631rpe63Ju3Zo20VA3FGsULSzzTIgggQGz/i16dKlXpss2b5ETuupsZUY2YniFH0Zun093tEo7mrvWLMqCpXL+wBTaGWmECxAtzxMifHamudTcXNDeAzvvXX4y0kiOS2PqTaVHo1h2ujKoFIohyGliS7qrSPBIGOdeW4WVVFwDhs7/wALN+jl2w3VqNSFVVN1NduilZ+atN3QH7XZ1BkStOkY8EmY4+xgo6t6n6WjmkUqVSlV6hKAkB2DK5JLi5YdhGVz9hr06f6XWe0OsOJXlu/UAwkA7It3fhMvT236fu6U0DVNjAyalUVEIUqBeWuC2EjBjJ8zrNX0R9A4XhX09MNTtNPkOOSiRNmpZ/ZK+3aqoHexii2oWTCEhQBME4HNoOseNomygdNfBn73vnHV17U2O0Wm1tOtKOFH5tUP2rYVVgxe1VcraMZn76FzYspHTXXPsOOUdcE6p9WooERRCgQog/SvbiAZyIHg+DqesaqjWBN0r3fT6r7j8VTW5Q1F1WQCwVayuBJgECqDkgGOdUuY4vxju9/qs76bjU1gG7/6n1Vl6Va7bVa5Rfbq1WeWUWIyuEE8EgFQY++rG06j3NMbT7wp4Xktc7YT4XhSVen1Er3IrOhommS1SSCWmSXaSI+NMBDpG5dLCHyMojP6pTteh7haLUygP/s9SRUiTRWkrIDyG/LaG44z8UtpPDcMf4nwj6LOyhUDMJH+Jz3Bv0V/Z9Lqir7ioKc0qoAZ7yHdkK3ElpJCyYJA41Y1jsUxFj7K5tN2LEBFj33JH0VPbdL3K1ErGkxKGmxVqilmKpVR4Ja0ZqBgJAj4ONQFN8h0btvcR7qsU3hwfGUbb5EcNqmXaM28pE2BxQvqInCulyp/MVn/AHsnxqWEmoOF/b1PgpYCaoJziTG+4HqfBds25UimxMuOfJI+JY/P/M4xrvbFip9sWKv1xuO1gGuCEGD5lc2/TdF2pnFmpnHmoi26cgMGUXrlbeAwLGZ4A4+c4Oo9srnbOah2bOd0t4zaC4N0B/bExHZMYz/Dxo2cd+jCi2dZfox4Lnb7hzuyAsZm1nafpgyASoxcQAMwJjxZtXokDVrS6ms6NES7rtN2p2pdk5tVDgZyHZQVxBHnUXZK2kQHSevBVdqXpbZWLikEa5y1MGadxJAVHISQeQTHxqVMbIUnQ6oREz37eeaw25bbVFqVlrbZixZhS/COxYyYEe6EZifkZJzrcJBAg+P2XoNxtIaQeOL7St76lpzt2a+ogUSbbRPH1XK0Ack+NUaOf3AIBnrYvB0kdgmSI3R7gpZtnX39tO4NckmAKtJrHsaTCUlLJbcLpGSMZxe4HA6G4eRuJG8m/UrO2NYyXYuYsYO4C2d/JWuvdap7eqvuJTbtlYqoKhJmQKTFbhjBBPnHz5znAFevSouqNMT4W8Vc6Z12lWIUCojlSwSrTdCQIBIuADRImCeRrocCoVKLmXMEdxn0TTUlUqPVNpUak67eqKFRiCKlgeDIJ7TgyAR/HU6Za10uEjwUmuAPaEpF1T0vuHdXo7mjRIpqj/7pScuwJJaScAz9PA/jq9ldgEOaTf8AyIVjajQIInmq212G62u42/vb1ai1ahSxNpSS42M0Fw0qO2cTwNSc+nUY7CyI/wBxO1SLmOaYb5q/6x2ZamzPWqGmSi+wKe3ZWdnVU/vaZ5cryYETrA8WXdHdDoAve8nKL5HclaV91tlYVTVVfZqmmv8Au1lyIWz7dNWUwCRGMZ8as0ds1WtO0hc0gsNNzmxI4z5lef2Q7VV2jvHc9UgnzCgAD9gZ/mden+rPJrAbgvL0JoFOVH6e2dXY1upbipSZaHc6QV7gjOwCicdp8xqWkPZpDKVNru1YHnAXKTTSc9xFvyu19T7GtU29NKdT3KxW5UthbsRUP7cgeCfnWZ/6U8BzjAA8011NxAAuerqzv/UlL3qu32+0qblkM1SkBQ05z5aZH3gjMaM/Txqw+o4NBylSdWbiLWtner3QOqbTdU3qCn7ZoyKiOINOJJkcRg5+0eI1TpGhGi4AwZyjap0n06gmMkop/wBoShPcTZbg7dTHugCPj/hH/e1t/wDFwcBe3Fu6+irGliJDTCWf2qdTWtt9sUVjTc+4tSO3KkBf+LMx9jrR+l0jTqPxG4tHP0VWmPDmNjI3Wv6d6lLiq9bbV9slJLy9VYBA5j5Ma86pouEgMcHEmLLW2tIJcCI3pSPXxs94bLcHbT/e9vExNvxPmY1o/wDHdrBrG4tyq+KtiwmN612x3aVaaVaZuRwGU/Y/6ftrznsLHFrswtTXBwkLOH1tS/2j+A9trpt9yRE2XxHP2/fW34B3w2vnlzhVa4Y8C06UlBLBQC31EASYwJPnGvPgK2AkPrzrFXabN69K28FQLhI7mAOJHg626BQbXrhj8r+ihVeWNkJl0PdNU21Cq+WekjtA8soJgfueNUV2BlVzRkCR5qTDLQUs6VuHq7hyrVfbMkHNuGAt7hyRkjkfONZwZK11GhrBMSpLf99kTk5E8/l8x5yInA4GTOof3Oty87+71uXFAf780hZzbK1AfpEwf7sj786n/Ut5/j6/KZ9L6vQ3F/s1FqWNa1s4PxPn+GtFWhUpRjESszXB2SvaqUku69RVqLXKGiD/AFEwYxIkSNcdkrKRIdZc+m1UUFCTALc/8Rn+uuNyXa047rJVelV6qOUqF2ZqqNO83FMKwYhW9sraIyDTttgAgkHW3G0G/dsHXNbRVY0gEbj8oOzf75rZdWdloOQwVgv1SBHzBbAMTBOOJ1RSALwCvJrEhhIMdd6T9Np1ldIo1kVWcuXNE3oQbV7WJL3WxwBBz41fVLMJuDlETnzWekH4gACLmZjLlKobndb1a7OlpLopC/hWZkWWhW/3kQ2ckYPwNeeS6ft917TW0SyDs/3cP9q0Hp+m5pBq1zVLnMulhW5iYVS7lViAO44A/YTbldZ6xGKG5W2z7D0Sva7vqVa96Z2tNRUZQjrULC0kd0GJMT+xGqA6s6SIC81rtIfJGEXOcymO22W5qU6tLeNSKuto9m9SAZDSSZniCPvq+iajTLoWijrWmXkckm3H9n+zVGYHckgEge/UzA/fW0aZUJ2eAWsV3d3gvfTPpHbAbfdhay1LFqBXquwVmXIhvi4jjStpD+0y0ZZJUquu1X+v7txUNN6D16D0oFNaV4qOSZV2PbTUALBaAZOcawuK7SaCJBgzviB3b+SzVXpLUFrQlMs21q+6ae3tSn2EhadY/V3C0rJJ5IEat0QRXZxHqml1MdB1z3SbniE0/soP+4f9o/8Ay1v/AFT+fkF5uh/x+Kv+pOq0Ku031OnUVnp0agdQcqQrDP8AEaq0ai9lam5wsSIUqz2upvAOQKqf2W7ZF2COAA1RnLHyYdlH8go1Z+puJ0gg5CPSVHQwBSB4+qzfoPqG6QblqO0O4vrEs3u00g8xDZPMz99bdOpUnYA9+GBuJ9FRo73jFhbN98Jr0Hp9WnV6huN5Q9ihWSWHuK2O67KNPBOcc41nr1GubSp0XYnNO6N0Zqym0hz3vEA9bFRr9ZL9Oq09psKi7QU3HuPUUWjJZgpJLwZ4JzI1c2gBpLXVagxyLAdQqzUmiQxnZg7Un6+f/Uux/wCtb/8AJrRo/wDranAeyrrf6dnH6re/2kuR06vHmwfzqKDryf04TpLefoVt0oxSPL1STZbrfP09NunTyyPtwi1PfpCQyQGtORMzB1qeygNINQ1bh0xhO/KVS11Q0g0MtEZhaP0NsatDZUqVZbai3SsgwC7EZBI4I86x6dUZUrlzDIt6LRo7XNpgOzXySvVPuDqkm09QIB/yCHH/AIZH8NfQtb2fhf8A1+eSyk3x9/kvrfrP1Iux23vW3sWCoswCSCcn4Cgn+EedfPaFop0mrgmNpWyrUwNlYP1p1fqL7Bl3m1WmlUoUemfpIYNbUW4kSAc/MDzr1tCoaM3SAaL5ImQeGxZ6rnlkOC0G89S1Npsun06NIVa+4pU1pqTAwiyT85YDkckzjWNmiNr16rnmGtJJ8SrDULWtAzKq+nOsV9tvKe03e3FNqy9jJVqMuBAlWqMOEtnkYxBnUamg0DRNbR3ExmCrDpNRzg2oByC9/wDSeqN5uNpt9sKlZG/K72Cwcu9STAUSMDkkAaN/TqLaTKz3QDn7AcfJU44eWtF1z6b6xWXc19tU2tGlvFps9MU2ZadQkTBFxGZBuz+rgjXa2g0GsbWpuOAmDvCtGkVHdh+aS/2d7rqCpuPwtCjUBq9972w0cD5H31v/AFFmjks1riLWgTZUUS++EbV9eGvnFsS/r1ItSwxWCDgxJkQJnyYx51F2SspGHL3oIIogNyGYGTP6j/8A0a63JKvzWWC3vTUJqOaR/EXORRHTkZGaTaDU9k3BsS/uDkmR42hxsJt/y+/svRbUMATa18d/CfKFsevbkhfaIn3aZApqlRmkRcSUYRTAIHjJ58ahQbJxbjnIA89q8LSHf07xuJPlsSfogKV0DB1MNarLuVvhThS9Y05jMHwD8SL65mmSL8MPsAVmoNioATHHFu7yQj1FQevVWdvVMU1YhKezNSmWLYNSpVNpx+lY5hj48p1zl6L36JDGntDM5l0HkB6nkn/pkAbdQorC0spFaotRwQxBDMrsOQcTjjGptyWevOO8chA9Asi/Rl3D1KtHYqyF2F9TdVVLlWIJCg4Eggaw6oPJc1ni4rxTRFQlzWWk3LiJTz0dt0pPWpfhzQqrYXHutUVlN1pUsccMI1fo7Q0lsQeMrRorQwubhg22yknrfe7dN8ibvd16NI0AUWi7rD3NJcICTIgA/wCVpjE+zozHmkTTaCZ2/detRa4s7IBM7Vz6b3nSm3NIUN9u6tUk2o9SuVYwZkMtvEnOlZlcMOJgA5JUZVDTiaI5LZeo+oNQ271VKAgqJcEgXMFJtXuYgHCjLGAMnXmuMCVVRYHvDT11v2JD0Wqal+3Nak1OoKpKrttwhmoWZje7lR3MTH3xrtJ5a4EbLqzSGBzZg7BmDsjIBZz0r15ulrV226oVpvLKUUEHABgkgEGAQRPJ4172laONLIqUnDLavFo1TQBY8FSdB6fWba9U3L03U7lHsQg3GQ7GBEkSwAxmNcr1WCrRpg/KRPl9EpscWVHEZz7rVf2cUWTp9FXVlYGpIYEHNRzwc8awfqLg7SHEHd6BadFBFIT3+qzfSN+3StxuaVejVajUqX03RZHn7xxA+QR951tq0xplNjmOEgQQSqGONBzg4GCZV2h+N3u237stRadVY21FwAcDPie7A5iZ8Z1U7U0KlICCR8xHWxSGsqMeTtyCV9P6w9Tp46fS29Y7gqabSlqqCTLMx47T586vqUGt0j4hzhhmc7qttQupaoNM5Kp1Hp9er0eii0aofbVmDqyEGDcblXllF6/18CdWU6lNmmOcXCHC1+H0UXtc6gBBsevVaXcb6r1Pa7mku2q0h7alGqQLqgN1o+0gd3841ibTZolVji8G943dbFoLjXY4YSOO9Lem+sXo7MbU7bcjdU6ftoBTMSBarfOMSI8auqaE19bWY24CZN/FVs0gtp4MJkWyWjbc19v0t6m4YtXSg7MTH1EEqpgRiQuPjWMMp1dKDaY7JIHJaWlzaUuzhfKqvW9qekLshf76vfNotkuZzP8A0ZjjX0A0et8Ya9sMR5fVZcTdVg2rQeud77/Tumuc3st3/EEhv6zrHoNPV6TWaNk+qsqnExpWp/tZ/wDdtX/jp/8A1rrB+k/6pvA+hVukfx+CXbzrvs0OmUaW3p19zUo0/aNSIp9qiZiRP2IwDq5mj6x9Z73FrATMbblRL4DQBJS3rA3n+1OnfjDt7ru0UL4AkTN3Jn41fR1PwlXUzHfHsouxaxuKOSZekR/666j+w/1XVGl/6Gl1vUqf8rlxu/8A4jpf9Rn/ALlT/wDWus//ADXcfcIf5+S6/se/u93/ANf/AMtc/WPmp/8AFNH/AKuK+h68daUq9Rqxom0KRIuuJi2c4BE/z1F2StokYrqt0v3vwqfhxRuvaQ9wUC5piLjMx/XUqcRdTqYdYccrC7taYWqGpbZqneTXWluiwNx7hV9kiVOA90SPGtwm1zwkekr0G4pEExa0t9J27oX0HqG0R3De/VpPTQA2FPpc4uuQ8sv9Dqim8tEYQQd/dz714FVgc6cRBG6NvEHcuNl0dvcWpUrbhvadiiu1Mg9pS7tpg/Sx866+sMJa1oEjZPHeosoHEHOcTB2xw2DvSPqfTNum7c1RuFR0DXK+9a9yzTDU6lqKv+Aj9WIzOIgTf3XsMqPNMYYmdzcuYvO/xTH0zuSlOlSFCpa7P+YFdRgnvcVWNUX/AOYsfvEaNdECFk0p51sRM8IHda3gElr0XV39mn1SmpdjbSNMpJOSoJMAnP8AHWYggnCHDhELyS0hxwB4HdEeaeekKIHuk090HJW59yVLNzAEGAF+IH1auoCJsZ71o0YRJh073Jd6l37nejbtvRsqQoioD2A1WLMCA74AUKMDPd/L1KLBqsYZiMxw8F6VNowThkyq223rUd1tkp9S/GCtUKPSb2mIWxmvDJlbSo+xnUiwOY4lmGBnfwuulstJLYhaX1a4G1cmeUAIcJaS6hWL2tYFMMWgkAEjI1578lCgJqDn37N23gknpzfE1qQNdqjOKoZBuBUCmmxW632lJpkCQ8jJURmdRabq6qyGm27ZGfPPuWi6h1FqbhVQMIBYloCgmBOCcn7eDnB1e1gImVnYwOEkrOb3qtZTvluYFggognKMyorRBIwaitjGsL3uBeJ4Lzqj3tNQA8PIe8q9tvU4FqsFIWFY398il7hayPo/TM8+NTFe8fnKclMaRBg+t8py3KvS6jUbcBqqFb025VEqkgXtWgk2iT4KxBjnUA8l8uH+O3ioNqONSXDY3b3uTHpfqJajMtX2qZAQiKqsO+4BSYAFQFDKifsTqxlYEw6Bz6uraekBxIdAy2znPnZKq3U6i7OlUljV/PKsXOCi1SCwgh4C4Bxx8aqc8imDtv6FUuqOFIHb2vQ+Kv1PUbUyqVEp3BEZ/wA3JDsVFgKC9oUsRiMDPOrNcQYIGzb6WVmvIMEDZN9+61103qGp7fuCjTVb2QGpWCg2FwT9JOSsAQSZ8ASWuMSB4ldNd2HEAM4uYynu7rLra9fqVZalQuQKskvDXPSFVRbaRbDKpMzJ4Ma62sXXaLfaUbXc+7W24909eiT+rdzW32wq09rSLlvZ4ZQYYLVIzAwLRzm7Xo/pVemK4e8wAPMj7rjnmqw4Ru+qv7vpynpx2ClTVG29sLIm8JIn7yAdSZpI+L1pyxTyn6K80jqo7ljqvpbdv0hKDp7dfb12amjOnepkmDcVBlzEn9P316o0yi3TC8GWuABsbHoeazGm7VxtBVv1Ceq9R2pp/hBRC2sR7ik1mBAheAqjLmSfpAB1Vo/wmi1cWsmZ2ZfXcuv1lRsQpes9D3lM9N3VKiar7aiiVaQYAghQOeDywkTBjBGuUdIovFak90BxJB5/hdcxwwuAyXHU9h1Pc7mhvztVX2XATbGot1syzluBJxHIgY+e0qmi0qTqGOcQu6LTujrihbUc4PjLYqmyr7qn1ff1NrTWsV+ukWtLqbfpbgMDnPInzGrHtou0Ok2qY3HOM8woguFRxbdOPS3Sd5W6jU6hu6XsAJbTpkgngDx4AnJiS3Gs2lVqNPRho9J2K8k9dWVlNri/G4Ql3ROndW2NTcUaG3putWpclZnUKon6iJuPbEiJBGJ1dWq6HpDWPqPIIFwBfrqyg0VGEgDNfTxrwlrVHrOwasgRWVe4Elgxx9rXWD9ySPsdccJVlJ4YZPXkVQ3tSrtNsgQ+4waCTSqNg3H6aSkjwJIj5MnU6TAbFWNDarzNuY91kNwXZbfbdR3YWn1ISHgsuE+gkfTwMxEnWoQOmraIBmR4s2c81qvUvSFce4fbhUCwaNzHOAGvXkkAA/8APXNHrFvZE+MD0K+f0miHdox4SfUKh0rarRqUqrqqSzrAoqCGVWJErVbJUMRAIMEYJGrKz8THAGYAOey3cFXRpw9pIAkkZDO+2Sq3Xup0KtaVpUqvYM1G3SNyf0rQYW/efn415biCV79Gm5rbkjhB9wmvQKVRtkBt6lOmxdipCu6qLjK94VmjiSBpDi3smFj0wOLiGmDbMewPus5Q6w+2BonqG3Uq73KKDvBLlj3DEyTjxx41jFUs7OMbdkrxRWNLsGoNuwnamvp9qtZd1V2+5SpWc0x7hostIFeRbILNbyf+HWrRHMLi5xkd1lr0NzXOc8nFMZCB1vUnqDZV9zWXbhtmxp0Ud1r7c1MsWW5STABKRHONelSc2m3Fe5ixheixwaJvyKrdK6ZV2e5ohzsEFZin5O1KFoUtbeDC8TnmDqT6gqsMYrb3T5KTnB7TnbeUx9WVlQMw3Tq/aPZFaki9zBbmupsVUA3EwcA4157uK7QE2w23wT7qj6ZLpuVRnRr1bFKvTqDA5dV21MgeLpOSB51xsyrK2EskeYj3KZ+oghr0byQQQV7og3eBGZ/+0YznXTnCYVdGcBhQbjbbarugBUY1L3bttt7qaoQTOYKAwJMjiM6zO0Untnq0fdYnaJPbPVgPuvd7tl25sLV2pVASyooMsKYpkFpkAwDEROZAnRmjF0wbfaF2nopdMOtu5R4beKi2m1okg1Kz3D2UhlC4QFkGJyRUMmeQYwNd+DcLzP2lUaprXkOdcQPD8qz0oUdv3e8XiktIAJHbSm2ABz3GTwTxERrtLRHtPIBKbW07zNgOQUNLptFkWi1ckKXAW0Aj3Q6EE/8AaYJ82jzqB0N2GDlf0P1XNU0jCTv85HuvUAWpmtURoSm5KoLwjvbaQew/UM5I8TqfwjvmDtl+V/eF2Idmdg8CUe1RhESsQab1DdaDIqli3aeCCSAY8cETp8G4AR3+f5TC2wBynzlS9M2NOkLqddzTpqjuoGWsp+2puxgqglf8S+MjVY0Z1KM/wI+i7TpBvyk7Odo671d9K7T29uMRezPEgwGY2iQSJVLVx8a5RYWtgqdCmWNgiMz1wCpip/vwyQSYIxj8vAMfPIb7EDg6l/Ut0ft9b0066o9liQDEHLBfInuP0yMTrRR+cflZKnypFWYna0hTvuFQkAd8wX5ZUYESOQrRjGdXOH7hn6bu/wB1docRJyv1s9QmG66r7SUQhUygJLCo0gARDBcsZnIE/bUadLHJPsqazy10KpvN5UfcCktZUvEQC7dwJm2FAwVjJUzcD8a4GgNmFsY2KeJzeuu5V/TvQ69Lqe83DoBSqgWNcpnjwDI48606RpFN+i06bTcZrAxhFRxO1bDXnK5GiI0RGiKt1Df06CGpVa1QQJgkyTAAABJJJiAJ1JrS4wFJjHPOFq+f9T6eFpmo9HbzVLFN47bgVFukq7L7JamVBGCygREjWprpMAm2y0eq9KnUJOEE2/ptHDO88FsOr7oqyo6NUosjXBaTVC7YAXtwszMkQfkarpMkEgwZ3x+V4lZ8GCJaZ2Ty7uaV9M2L0txRJRLnksi03PsqVbIrFit1wCnibjiNXVHh9N1zbvF+Xn3LPTY5tRsgSe42/wC3l3rzrqVm3TDatUSoKSe4RVpopBL2Qr0KpJENkBRkc+PNdM2XuUSwU5qAESYsTunIj3TX0qfyD9RcVHFQsysS4Y3G5VVSP2UfsDqTclRX+fugRwSbp+0LCrR2+4pM23re5TPtt2szPctRph8MVlcjz41mY2Za1wsZFuOa8pjCZaxwkGRbjnvV30jUNVq9dqtF2e1WSkrqFtnLB+64g8kcAanQJcS4kcvurNGJcXPJBNsreqyfXPTu3o7lqe32u53DrQD1J3bU1RbniGJLsxg44ECOTr26dZzmS9wAm3ZncvXY8lvaIF90o9O7MJutnVbY+ytUn261TdvW+qmzAKvCuwEy2IB8xpVdLHtD5jMBsbUeey4B3lC23qrb/kM6InuSgutplrS6hrLxaXsLWg4ujXlOyVNA9qDlf07tm/uSvoGzZdwhprubLW9w16VFQMdtpVFe6fAlYmfGotF1bVcCwzE9xP1j3VrqsHcCKhm5Rb7wAx3ZScef3kfbWtny5eS5T+TLyXFDclt+QDUXuMiRabVtyBMmRMkjwIxqREUlEiKa99Ru3vU4RiZIDAgAKbScTJEiOBk/EnXKUYSu0QMJumHWNpQVXqOjPeVDBSZJINIQAf8AC54/fxpRe8kNBiPz7LC9jbkjP8JbualJT3U2tdbgoLX3MxuET2/IkZkwcRqD6z2Oiclcyg17ZUezqKxRvbEtWtnu+laZcyS8EkrETx4PmGvfEKR0dg8PddVOobZwD7NQg94gjwhqcB8QHIj5P2nQaQ4ZddQh0UHPq8Iq19uDd7TqwMyT85yLwTmQPuGHONd+IfELg0UTKNju0C1lQVFup3A9srCtbm/LWgfAwPJJ1LXaxzQQus0fA6Z2ph6Z2oUVGNJabFyMU7JELJOJfuk3GckwddrOmBMqyu6YEzzn8KMsTvbZGCCAbpj2yDHjJjjHb86z7U/t9b1c69SvQKHqKxYWinySM5yMCJ5A1ooGHTA59eyyVBIhId46ezRVypqCo396UDWkuGJDtniYu5C/GrjOMkZRs5LToYdhOfRUvWaMU6TZLe3Bh5J7V+MFvgjUqDrkd/XJZdIHaJ4q1vGI3qZx2iIpkec3HvTkYAgkjILHWcfxrc3+I/f8FWevpuLqZoXRDBgDAyUYH94VlH/EdZ3TsUaRZBxdZ9clWG63xjsglCTgYbwPHnH8v3PJcpYaW9efjdyjUw8KHqKuROPOZJJPH8uIJ0kpgYQY3LR6msyNESPe16W5ihNWm10qy2goydwImQeCIg+QY11j4KvYHU+1Y/dJV29XcVDt23m4ek8q2KC3KVzxRuA5U5ByInMaLNGKBPP6q/E1gxhgB5/VWOub5fxKU4YBSqAresGQT3KVLCCMXRzI12m04JVTGnDKY7reVE3FOmDUZIQEykTJBuJUsxiCYI4OsZPaUWtBYTtSLqO4Td7pQlHb1kZIp/iqVQKzKWZjRqGgVYFc4YyFkAQSazDj9VpY11GnckHbhI8xPstJ0/dJRFLb1BQpVGmylSm2BJ7e0eMnGp4gCGnNYKtVmsjESTvzWTHW22xelQ3eyNMO5ArLVuUsxYqSuDBJzrHrTTlrXNi+a8vXGkS1j2xJzmc+5PPSFdar16xr0q1VggYUlIVAt1o7skmWydXUCHEukE2yWjRiHFzsQJtlltVP1FuAN+ns7OruNxTohmZaopr7bFgFa4w4kMYIx/p6tIftdpwAJ3Tf2XpMHYuYCWenei1V3NEvsd2lJGJQVN4lSnRwQCtMGcA2j4nVlaq0sMPBJ3NgnmpveMJhw8E49Z9UWfwj1dtSV6d7NXqlLu6AEIIMypJacYxry3nYu6PTPzgEwdgnxXvpLfbSr7bU90z1WpyaLbo1CpjuBUtmD5jRpB2pXZUbILbb8MKb1DVT3kBLAi08YENJLEjCWn6hOR/l1spA4SuUQcJjrrrNSUq6Ddwq0IYgAgC4yhcmeST8gWxImTA4QdXeVAg4LyoutD3K4EH8s5NrNlghgQIAjnPOu07N4/dSp9lnH7ph6nqL7JQ8sVjtuGGU+e3+DETn4OmjA456yPPwWN+Sh2VaktNFqKhJAE2oBaWaJ/SALZIBOYidKtMueSOsua4KuAAK9X3O3C93tkAzGOY+D+qD/XVQpOJiFI1QLyohU26s0qoLtDEgZNq8/a1h9uZ5yFI5hDW2E9ZqQVdrzNER/wAOIEfwwI/prmqduTXD/JR7x6Xs1BSUObCAtMAnuB8RA88/fUmsIcJsrKbw5wuofStMLTcBSkPwUKH6VyVJJk/MmeddrG/RVlcy4flU7Q+7Btqjun+7rLkKVn3Pot7YiMyM5jWfapZU/uPTNOOtIppElEeCDDgkcwTgEjBOYMa0UScVjHBZH5JK20Y00qCEtlbERxMM3CrWXJBMju8x51KrUDCZk+fsrKNUMZBHhHuCr1Lpi1Qr+5UuAUNNNBJCxJD0y2ZmJjUWaRaAPX6hVuaHuxC3XBU9xUv3q2+4bSASD24kHB5g3CQCAZEicSAindbQIpGVptULKjREaIjRFy8wYgHwSJ/pIn+eiJD6aokPVaFAJxFMqeTyxQBv4E6g1X1jYfVU+kUW/FK1jKpEAANghTN12SIAyAO4kSxwNbyMEKyoRq4m/XXsF16gBXcIWrHuK2oRTwJAIUnuDE+RnuHABI7Su02UKd25JjX6ctJ6m4u4lmFoPGcHwRGCPnzrK1kuUdYSA1Z89NpikhpnfD2iBTptUIK4ZBbAOQsiOQpOPBn8OAYJWhtYucZw3ztzWl6BTb2heHkE2mqbmg5yecSR441xzQ2wMrLWjFaOSzu3NeqahffUaDCoyml7VE2gE25YyZWGn76xDG6ZeBfKAvLbjeSTUAubQOu9PvT9Flvu3SbiYi1Ka2882cz9/jV9IETLpWmi0iZdi5D2WT9cV6C79PxO53NFBt+w7a4MCWN17KhJVgqwBP0mQMT6ujB2qOBoN9q9KiHYOyAb7Uem93sDuaQpdQ6jVeTbTqtWKNg4YNTAiM5PIGlZtXAcTGgd0T6rlTHhMtC325HaSEvYcDGf4nGsDQCbrLJGSRelGYtULX8JF73EfVM5NrfK48YxrVpTWgCI25CN3iFBhO1ceoJaugKmBbm0EL3YYkSR5AJiIJB51CnZpW2jZpXqIV3wCq1g7eJCgUxAujt8ds/f9WmdO/V1GZpyerqbr3UWSrTCE9oJYYwYEEyMckSMC4z41GmwFplKTAWmVx1PfrWD0ibArH9JebG+MQQQpjOGH3imjpDWOJI3/RYDUBkFeK+2CoHZiyLhlUgQXUzAkYdQP4nwdSOliTG38e64cBgnZ9R9FFuU28AD3Gl1Urx5swLfBX7DEAjI0+MIyUC1nevae4oO7YYLJypwBCgsQVEAgAHngnHOot0srvYJTNek0nQfVae7wJkDxGDgcR5+Tq0V3ZhWappCi6lRp0qVZqnttf8A9KAVJVe26cHKziPsNda4uIA2blfQYQ+RMndnuXXpor7bWpTRb8BI/wAKyWjBaf6RrlWZuVbWmbmVFt6DruiFqSgyVLkkArEQTM3ZjiM86o2oSCzJW+uuPbtPDMBJGBBulvtiP3jWiiO1O5ZqmUJVXoTtkZQBazYIxJJyD4nMQP1eNUaYCXSqyOynfSP7mnx9I44/hqNP5QrWfKElakF3ohKJMzcKYDd2ct5bGG+5+dap7C1zNLM+K0uqFmRoiNERoi8J0RZ/07QC1qpttLZPcDOef6+ABM/aINF1oqmWhcbQFd6VDPaMQ1acWz9DOWbLcxAz841H+OfZddBpT7faEepKrLWpkM6iBJVlURd+oHNQf5RHnORrtIAtPX4UaYlp6/CbdXcHbVSMg02I4+JESQP56qp/OOKqb8yy+4pN+FMFas1MtWcrmFK3ZAJgSCWUgWgXedEjHu4LTSIx7uA69FqejCKFKAB2DAYMOP8AEMH9xrM/5is9T5ysvufTFZnZhT6bBYnuosTk+TOT86wuoOJmG+C812jOJJhngr3o+iaVTcUnXbK62EigloKm60kznziBEHmQdToDCXNMTbIKeitwuc0gTbIRvVX1Zu91t91T3FL2va9oo4rbkU0YlpEIcBxjvzIYiMTr1aDWPYWOmZ2CT+O5enTDXNwnPuCl6B6j3W4qqvtbQ0/1tS3S1Co+bQucwNRq0GMGZnvbC4+mGjbzEKzV3dT8TVVHkgGE+qISRi8KQWP0i04Uzk6kGN1YJHPnw878Flk4kej6FVRU9xLfpC+Di4kFQzBYLeHYmTJ13THMMYTPQ229AuUwdq564btzT7cIVyxqACWAlbRHwJOOB86qp/IVvpWYe/gvNt08jee4KAUXHNgEYYEhlqwQSAcoT3/bAv8A24nrw91Ev/bievD3XfXqVR6qwmFwotRvcmGOWBsi0j+ZziOUyA1KRaG9WTPf7emitU9u4/CzJuP2ye4z5zkZA1lLRnCzNptcVF0/Y0XS72zBJw0zhjiDBAnMEfB5zrgY3cuGi1phWn6bSPKDmfPMzI+DOZH2+NSwN3LmBu5Jalbbw6tSKS1RJQcqtysTIAgqGwLv5jUC1sRCtOigiBu9Vdb1BTwFVyTbA7R9UR5/wsG/pzjU8Ss1J2qHcdSWvQdQCtT2WeDbiBHJlYnEn7/Gp0ndoLopljgdkwpvTA/Lb7vMQoiVWMDjGf46sq5rlbNUDSu3ttQK2ZBIpyOyYUnvCzBkRnWfapzFO3V1p9TWZUeqbR6loU4EysxJxBmCcZx9/tqt7SclBwJU2xoFEVSZI8wB/oBqTRAhSaIEJHvGB3tMjiQJBXxcpk8julYjJEA8xpHyFamiKRWk1QsyNERoiNEXNXg4nHGM/bONECUdCRw9W5Lc8i2D+wCggWwYJPP76iFdUiBBVeik75jiQci0yQUGb7OP8txHOAVzoP8AH1vUyf2h1t62Kr17dK26RIBIKqbmAzIYECckBsfTy4BJ4nTaQyVymOxKedbRmosqyLsGFDGD/lIIInn7TqmmQHSVS3NZwbSoaQUU5QlmLe2g7QEj/wCZTtU/vPZ8avLhiz8+PcVoY4A5+fHuK1XTqdtJFIthQI+P/E3+p/fWdxklZ3mXErBp0UbgvUp9PoFTUcS9eoGJViCSAMEkHGvO1WOSGDM7V5IoioS4Uxmcyd60npjYHbq4ehQ24JWLHLXHI7iwB5gAfc600KZbIwgcLrXo1IsBGEDhdJ/VGzA3wr1dk29pewEVVCOabBmJPtMYhgR3f5Y16dF37WFr8JnhPNejTPYgOgz1dVths1q7rbPtumvs/aqFqlV6dOlKWMpQKpl7iR+0ak9xaxwfUxTkJJ2rriQ0hzp809o1T+Na1pByImMJ5jETHdk4jzqJA1AkdSsIPaR6Qck1AVKwqYMeS5PAB5M93dnJOmliwvv9urWXaam6nt6lSuCKb2oVF1tMgjDSJqKcExlTEGOTNDCA3PrwWxjg1ufr9E+1Ss6zfqHcfnU1R+5QQwFUJE2xcLhd4NvkA/Or6Q7Jn0Wmk3smR5SmHqP2zRIqWZIgNGSCDjBMx5AnWZ2SrozisvPTCxtkGOW+kyPqPE5/no3JK3zlNdSVSrHYUsmxcyTj/FN385M/udcgKWN29Q0ejUFAHtqYAEkAk28SfnTCFI1Xk5qDqW2p00dsLcoQTAUTIExHbLZ/hqdMdqy6xxcQFH6VUCm4CWRU+mZI7V5MDP2gEYByNTrZhdr5i82VUup6hBKyD2jMn8vniPJGSP21n/qUv7XW9aTU1nRoiNEUC7OmDIRAS102ibuJmOYJzruI71LE7KVPriijREaIjRFX6i6rScsoZQpJU8ERkHB8a4clJgJcIWf9INTL1TTVUkCVVSPJjJdpj7BR9viLVfXmBK9QH8e1oBIYSGaoBFnIAplA/cc3ZyIEyNf9u/XmpW1In238Z8lJ12pUWvTCVIkglWJ+bTHjj9+T9p5TALTIVVMAtMhXfU/ufh39u6fNrIuIMyXVgBHwJmPvqNGMYnrwUKcYrpChRtrLlafeYMISqkDMKiyJKnC+QOM6udOO1+uavZOO11p+if8As9LM9gz86zP+Yqir85WFTbUA9X39v1GrUNRiaiLWAcT2wAw4WF/hjGvMhoJxBxM968fCwE42vJk3E9dyabLotDcUatOku82xvpuHqhpDIbkKioSDBGR9xrdodRtNxLWnnK3aG5jSS1p/7T7pD1enuNruzd1Ou1Z6Kz7WzV2sVmi4AWhZJg8mTPjXrMLKlO1MRO10L02lrm/Lbir/AKb6puH3NJW3m8qKSZSpsRTU4PNSO35/p51XWYwMJDQODp8lB7W4ch4p703YOldrFqJTzaWZmjAGVafM/q1GpUa5gmCeusliaIKq9D33stVLrklFgOrMDFRoKyCDggCBJOJ1DTXBrW89nUqGMMz6zT5OtUT+ryI7WzcJXFvJ8DzE6xaxqnrWrmj1ukwkkgR/hb/N/l47DB864KgXBWaeutyUdbVq1VLUuQjDgVfpYDBtQjOfPkgjWyk4YZlbqLm4JB9E06uqU9v7cSIAUNMG3MG0EwQsQBnjzrM8zcqunJfKm6DTC0FAjBb6QQJuMxPidG5LlUy5MNdVaNERoiNERoiz1Nm/GXAtY7kfV2krTgkD5kRb9iZ1Harz/HHWa0OpKhGiI0RGiI0RGiI0RGiKDez7bwAxtMAiZMcRImfidcKk3MJR6f29RalUuMNBU+3ZiTgj5PImWj6oONcarapBAj1nr03KpsNyrb5gKlJjJItZpMLH05TEkSCG5+SNanNIp5FWPaRSFj15qz18TWpiYMCJYD9WYkYbjIPE/AB5T+Uqqn8pV/r7sKDhVuLC2Ic844RGP9P4jUKQ7QnrxVbM1mwCtCmGb2nLsw72oDAUMZdAxYz8MCWbxlbz8xi/n6LSzM2kcJWp6MwNCkRkWDJN3/igXfvGedZn/MVnqfOZWFp7mizVPe3O/Lio4Jomr7cBjFlqwABAI+QfEHXmgtJOJzpk5THkvHDmEnG50ycpjlC0Hp7ebanTrVBW3JRAC7bk1O0CcrcBjmY+2tWjAOMMk8Z91s0UNMhhceM+6zfW/VFI7objab7YoDSFNxVFQloYkTGIWcRBy0ziPYp0Dq8NRjs5tC9RlM4cLmlXfTvqqtW3FOm286dUViZSktUOcE9smPE58Tquro7WsJDXDjEKL6QDZgrc7imWUqGKkiLl5H3E6xNMGVmKp7DpS0/1M0GVBCgKe6YCqBw5GfAHxqdWprIkZcfdQDAul6TRBBCZFsZb9AhfPgY/n86owNXNU3d0F4vRqI4UjEfU/Gf833P8zpq2pqmq7TQAACYAjJJ/qcnU1YBC60RGiI0RGiI0RGiI0RVqfT6Qa8IoaSZjyeSPgmTn7nXICljdESrOuqKNERoiNERoiNERoiNERoiNERoiRb3p9WpuA7IjU1gLDkNHac4P6rsCOFzjVzXNDYBurWuAbG1PdUqpGiI0RfPanVm2z1KSb2gqioxsFCo9hYkkXAnySSJwSeBgYNZgJaHjPcSvMNXVktDxmbYSYWj9Mb1twlQvXo7hZAhKZW3mQysZzjka00HlwnEDwstejVC8E4geAhNf9nUf+ip/9xf/AC1oxu3rTiO9dU9lSUgrTQEcEKAf5xoXOO1JKsaiuI0RGiI0RGiI0RGiI0RGiI0RGiI0RGiI0RGiI0RGiI0RGiI0RGiI0RGiI0RGiI0RGiKDd7ynSW6q6IvEuwAn9z51Fzg0STCi57WiXGFldhV3W2pN7S7art7ndaxq2yrMWlu0iRMTPjWZpexvZgjOZWNhqU29mC25mY79yYel1Z3rbl2oE1bVAoveoCTy3ljd/IDU6Mkl5i+6+Ss0eXF1QxeMjOXfvWh1oWpGiI0RGiI0RGiI0RGiI0RGiI0RGiI0RGiI0RGiI0RGiI0RGiI0RGiI0RGiI0RGiI0RGiI0RZz1Zs3Z9vVFAbhKRa+ljNwADANglSOPvrPXaSQ6JjYsuksJLXYcQE263Kv/AOkBs9v/AGburIiz21tj4iYjUddaNWfBQ15iNU6OAU3pPZuKm4rHb/hkqWBKWP0gyxUYUmQI+2u0GkFzsMA7FLRmEOc7DhBi3utLrStaNERoiNERoiNERoiNERoiNERoiNERoiNERoiNERoiNERoiNERoiNERoiNERoiNERoiNERoiNERoiNERoiNERoiNERoiNERoiNERoiNERoiNERoiNERoiNERoiNERoiNERoiNERoi//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8" name="Group 7"/>
          <p:cNvGrpSpPr/>
          <p:nvPr/>
        </p:nvGrpSpPr>
        <p:grpSpPr>
          <a:xfrm>
            <a:off x="486834" y="2390776"/>
            <a:ext cx="3292915" cy="2724646"/>
            <a:chOff x="874889" y="2694165"/>
            <a:chExt cx="3292915" cy="2724646"/>
          </a:xfrm>
        </p:grpSpPr>
        <p:sp>
          <p:nvSpPr>
            <p:cNvPr id="7" name="TextBox 6"/>
            <p:cNvSpPr txBox="1"/>
            <p:nvPr/>
          </p:nvSpPr>
          <p:spPr>
            <a:xfrm>
              <a:off x="874889" y="4310944"/>
              <a:ext cx="1312679" cy="646331"/>
            </a:xfrm>
            <a:prstGeom prst="rect">
              <a:avLst/>
            </a:prstGeom>
            <a:noFill/>
          </p:spPr>
          <p:txBody>
            <a:bodyPr wrap="none" rtlCol="0">
              <a:spAutoFit/>
            </a:bodyPr>
            <a:lstStyle/>
            <a:p>
              <a:r>
                <a:rPr lang="en-US" sz="3600" dirty="0">
                  <a:solidFill>
                    <a:schemeClr val="accent5">
                      <a:lumMod val="75000"/>
                    </a:schemeClr>
                  </a:solidFill>
                </a:rPr>
                <a:t>Adapt</a:t>
              </a:r>
            </a:p>
          </p:txBody>
        </p:sp>
        <p:sp>
          <p:nvSpPr>
            <p:cNvPr id="9" name="TextBox 8"/>
            <p:cNvSpPr txBox="1"/>
            <p:nvPr/>
          </p:nvSpPr>
          <p:spPr>
            <a:xfrm rot="16200000">
              <a:off x="794456" y="3701344"/>
              <a:ext cx="1215522" cy="369332"/>
            </a:xfrm>
            <a:prstGeom prst="rect">
              <a:avLst/>
            </a:prstGeom>
            <a:noFill/>
          </p:spPr>
          <p:txBody>
            <a:bodyPr wrap="none" rtlCol="0">
              <a:spAutoFit/>
            </a:bodyPr>
            <a:lstStyle/>
            <a:p>
              <a:r>
                <a:rPr lang="en-US" dirty="0">
                  <a:solidFill>
                    <a:schemeClr val="tx1">
                      <a:lumMod val="65000"/>
                      <a:lumOff val="35000"/>
                    </a:schemeClr>
                  </a:solidFill>
                </a:rPr>
                <a:t>Experience</a:t>
              </a:r>
            </a:p>
          </p:txBody>
        </p:sp>
        <p:sp>
          <p:nvSpPr>
            <p:cNvPr id="10" name="TextBox 9"/>
            <p:cNvSpPr txBox="1"/>
            <p:nvPr/>
          </p:nvSpPr>
          <p:spPr>
            <a:xfrm rot="16200000">
              <a:off x="2397608" y="4481956"/>
              <a:ext cx="1288935" cy="584776"/>
            </a:xfrm>
            <a:prstGeom prst="rect">
              <a:avLst/>
            </a:prstGeom>
            <a:noFill/>
          </p:spPr>
          <p:txBody>
            <a:bodyPr wrap="none" rtlCol="0">
              <a:spAutoFit/>
            </a:bodyPr>
            <a:lstStyle/>
            <a:p>
              <a:r>
                <a:rPr lang="en-US" sz="3200" dirty="0">
                  <a:solidFill>
                    <a:srgbClr val="B00000"/>
                  </a:solidFill>
                </a:rPr>
                <a:t>Create</a:t>
              </a:r>
            </a:p>
          </p:txBody>
        </p:sp>
        <p:sp>
          <p:nvSpPr>
            <p:cNvPr id="11" name="TextBox 10"/>
            <p:cNvSpPr txBox="1"/>
            <p:nvPr/>
          </p:nvSpPr>
          <p:spPr>
            <a:xfrm>
              <a:off x="2703703" y="3811411"/>
              <a:ext cx="869386" cy="369332"/>
            </a:xfrm>
            <a:prstGeom prst="rect">
              <a:avLst/>
            </a:prstGeom>
            <a:noFill/>
          </p:spPr>
          <p:txBody>
            <a:bodyPr wrap="none" rtlCol="0">
              <a:spAutoFit/>
            </a:bodyPr>
            <a:lstStyle/>
            <a:p>
              <a:r>
                <a:rPr lang="en-US" dirty="0">
                  <a:solidFill>
                    <a:schemeClr val="tx1">
                      <a:lumMod val="65000"/>
                      <a:lumOff val="35000"/>
                    </a:schemeClr>
                  </a:solidFill>
                </a:rPr>
                <a:t>Discuss</a:t>
              </a:r>
            </a:p>
          </p:txBody>
        </p:sp>
        <p:sp>
          <p:nvSpPr>
            <p:cNvPr id="12" name="TextBox 11"/>
            <p:cNvSpPr txBox="1"/>
            <p:nvPr/>
          </p:nvSpPr>
          <p:spPr>
            <a:xfrm>
              <a:off x="2806714" y="3244145"/>
              <a:ext cx="894521" cy="369332"/>
            </a:xfrm>
            <a:prstGeom prst="rect">
              <a:avLst/>
            </a:prstGeom>
            <a:noFill/>
          </p:spPr>
          <p:txBody>
            <a:bodyPr wrap="none" rtlCol="0">
              <a:spAutoFit/>
            </a:bodyPr>
            <a:lstStyle/>
            <a:p>
              <a:r>
                <a:rPr lang="en-US" dirty="0">
                  <a:solidFill>
                    <a:schemeClr val="accent5">
                      <a:lumMod val="75000"/>
                    </a:schemeClr>
                  </a:solidFill>
                </a:rPr>
                <a:t>Express</a:t>
              </a:r>
            </a:p>
          </p:txBody>
        </p:sp>
        <p:sp>
          <p:nvSpPr>
            <p:cNvPr id="13" name="TextBox 12"/>
            <p:cNvSpPr txBox="1"/>
            <p:nvPr/>
          </p:nvSpPr>
          <p:spPr>
            <a:xfrm>
              <a:off x="2655726" y="3431823"/>
              <a:ext cx="1512078" cy="523220"/>
            </a:xfrm>
            <a:prstGeom prst="rect">
              <a:avLst/>
            </a:prstGeom>
            <a:noFill/>
          </p:spPr>
          <p:txBody>
            <a:bodyPr wrap="none" rtlCol="0">
              <a:spAutoFit/>
            </a:bodyPr>
            <a:lstStyle/>
            <a:p>
              <a:r>
                <a:rPr lang="en-US" sz="2800" dirty="0">
                  <a:solidFill>
                    <a:schemeClr val="tx1">
                      <a:lumMod val="65000"/>
                      <a:lumOff val="35000"/>
                    </a:schemeClr>
                  </a:solidFill>
                </a:rPr>
                <a:t>Question</a:t>
              </a:r>
            </a:p>
          </p:txBody>
        </p:sp>
        <p:sp>
          <p:nvSpPr>
            <p:cNvPr id="14" name="TextBox 13"/>
            <p:cNvSpPr txBox="1"/>
            <p:nvPr/>
          </p:nvSpPr>
          <p:spPr>
            <a:xfrm rot="16200000">
              <a:off x="1169436" y="3550882"/>
              <a:ext cx="2359765" cy="646331"/>
            </a:xfrm>
            <a:prstGeom prst="rect">
              <a:avLst/>
            </a:prstGeom>
            <a:noFill/>
          </p:spPr>
          <p:txBody>
            <a:bodyPr wrap="none" rtlCol="0">
              <a:spAutoFit/>
            </a:bodyPr>
            <a:lstStyle/>
            <a:p>
              <a:r>
                <a:rPr lang="en-US" sz="3600" dirty="0">
                  <a:solidFill>
                    <a:srgbClr val="B00000"/>
                  </a:solidFill>
                </a:rPr>
                <a:t>Collaborate</a:t>
              </a:r>
            </a:p>
          </p:txBody>
        </p:sp>
        <p:sp>
          <p:nvSpPr>
            <p:cNvPr id="15" name="TextBox 14"/>
            <p:cNvSpPr txBox="1"/>
            <p:nvPr/>
          </p:nvSpPr>
          <p:spPr>
            <a:xfrm rot="16200000">
              <a:off x="907162" y="3526902"/>
              <a:ext cx="1538101" cy="646331"/>
            </a:xfrm>
            <a:prstGeom prst="rect">
              <a:avLst/>
            </a:prstGeom>
            <a:noFill/>
          </p:spPr>
          <p:txBody>
            <a:bodyPr wrap="none" rtlCol="0">
              <a:spAutoFit/>
            </a:bodyPr>
            <a:lstStyle/>
            <a:p>
              <a:r>
                <a:rPr lang="en-US" sz="3600" dirty="0">
                  <a:solidFill>
                    <a:srgbClr val="B00000"/>
                  </a:solidFill>
                </a:rPr>
                <a:t>Engage</a:t>
              </a:r>
            </a:p>
          </p:txBody>
        </p:sp>
        <p:sp>
          <p:nvSpPr>
            <p:cNvPr id="16" name="TextBox 15"/>
            <p:cNvSpPr txBox="1"/>
            <p:nvPr/>
          </p:nvSpPr>
          <p:spPr>
            <a:xfrm>
              <a:off x="1618544" y="4864100"/>
              <a:ext cx="1289736" cy="400110"/>
            </a:xfrm>
            <a:prstGeom prst="rect">
              <a:avLst/>
            </a:prstGeom>
            <a:noFill/>
          </p:spPr>
          <p:txBody>
            <a:bodyPr wrap="none" rtlCol="0">
              <a:spAutoFit/>
            </a:bodyPr>
            <a:lstStyle/>
            <a:p>
              <a:r>
                <a:rPr lang="en-US" sz="2000" dirty="0">
                  <a:solidFill>
                    <a:schemeClr val="tx1">
                      <a:lumMod val="50000"/>
                      <a:lumOff val="50000"/>
                    </a:schemeClr>
                  </a:solidFill>
                </a:rPr>
                <a:t>Synthesize</a:t>
              </a:r>
            </a:p>
          </p:txBody>
        </p:sp>
        <p:sp>
          <p:nvSpPr>
            <p:cNvPr id="17" name="TextBox 16"/>
            <p:cNvSpPr txBox="1"/>
            <p:nvPr/>
          </p:nvSpPr>
          <p:spPr>
            <a:xfrm rot="16200000">
              <a:off x="1686413" y="3848102"/>
              <a:ext cx="1915909" cy="369332"/>
            </a:xfrm>
            <a:prstGeom prst="rect">
              <a:avLst/>
            </a:prstGeom>
            <a:noFill/>
          </p:spPr>
          <p:txBody>
            <a:bodyPr wrap="none" rtlCol="0">
              <a:spAutoFit/>
            </a:bodyPr>
            <a:lstStyle/>
            <a:p>
              <a:r>
                <a:rPr lang="en-US" dirty="0">
                  <a:solidFill>
                    <a:schemeClr val="accent5">
                      <a:lumMod val="75000"/>
                    </a:schemeClr>
                  </a:solidFill>
                </a:rPr>
                <a:t>Compare-Contrast</a:t>
              </a:r>
            </a:p>
          </p:txBody>
        </p:sp>
        <p:sp>
          <p:nvSpPr>
            <p:cNvPr id="18" name="TextBox 17"/>
            <p:cNvSpPr txBox="1"/>
            <p:nvPr/>
          </p:nvSpPr>
          <p:spPr>
            <a:xfrm rot="16200000">
              <a:off x="1642547" y="3921477"/>
              <a:ext cx="865554" cy="369332"/>
            </a:xfrm>
            <a:prstGeom prst="rect">
              <a:avLst/>
            </a:prstGeom>
            <a:noFill/>
          </p:spPr>
          <p:txBody>
            <a:bodyPr wrap="none" rtlCol="0">
              <a:spAutoFit/>
            </a:bodyPr>
            <a:lstStyle/>
            <a:p>
              <a:r>
                <a:rPr lang="en-US" dirty="0">
                  <a:solidFill>
                    <a:schemeClr val="tx1">
                      <a:lumMod val="65000"/>
                      <a:lumOff val="35000"/>
                    </a:schemeClr>
                  </a:solidFill>
                </a:rPr>
                <a:t>Debate</a:t>
              </a:r>
            </a:p>
          </p:txBody>
        </p:sp>
      </p:grpSp>
    </p:spTree>
    <p:extLst>
      <p:ext uri="{BB962C8B-B14F-4D97-AF65-F5344CB8AC3E}">
        <p14:creationId xmlns:p14="http://schemas.microsoft.com/office/powerpoint/2010/main" val="1214150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 calcmode="lin" valueType="num">
                                      <p:cBhvr additive="base">
                                        <p:cTn id="25"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 calcmode="lin" valueType="num">
                                      <p:cBhvr additive="base">
                                        <p:cTn id="3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3" end="3"/>
                                            </p:txEl>
                                          </p:spTgt>
                                        </p:tgtEl>
                                        <p:attrNameLst>
                                          <p:attrName>style.visibility</p:attrName>
                                        </p:attrNameLst>
                                      </p:cBhvr>
                                      <p:to>
                                        <p:strVal val="visible"/>
                                      </p:to>
                                    </p:set>
                                    <p:anim calcmode="lin" valueType="num">
                                      <p:cBhvr additive="base">
                                        <p:cTn id="3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38150" y="1897945"/>
            <a:ext cx="5100461" cy="4525963"/>
          </a:xfrm>
        </p:spPr>
        <p:txBody>
          <a:bodyPr/>
          <a:lstStyle/>
          <a:p>
            <a:pPr>
              <a:spcBef>
                <a:spcPts val="1776"/>
              </a:spcBef>
            </a:pPr>
            <a:r>
              <a:rPr lang="en-US" sz="2400" dirty="0"/>
              <a:t>“We have so much to cover!”</a:t>
            </a:r>
          </a:p>
          <a:p>
            <a:pPr>
              <a:spcBef>
                <a:spcPts val="1776"/>
              </a:spcBef>
            </a:pPr>
            <a:endParaRPr lang="en-US" sz="2400" dirty="0"/>
          </a:p>
          <a:p>
            <a:pPr>
              <a:spcBef>
                <a:spcPts val="1776"/>
              </a:spcBef>
            </a:pPr>
            <a:r>
              <a:rPr lang="en-US" sz="2400" dirty="0"/>
              <a:t>“They won’t do the work; they </a:t>
            </a:r>
            <a:r>
              <a:rPr lang="en-US" sz="2400" i="1" dirty="0"/>
              <a:t>expect </a:t>
            </a:r>
            <a:r>
              <a:rPr lang="en-US" sz="2400" dirty="0"/>
              <a:t>me to lecture!”</a:t>
            </a:r>
          </a:p>
          <a:p>
            <a:pPr>
              <a:spcBef>
                <a:spcPts val="1776"/>
              </a:spcBef>
            </a:pPr>
            <a:endParaRPr lang="en-US" sz="2400" dirty="0"/>
          </a:p>
          <a:p>
            <a:pPr>
              <a:spcBef>
                <a:spcPts val="1776"/>
              </a:spcBef>
            </a:pPr>
            <a:r>
              <a:rPr lang="en-US" sz="2400" dirty="0"/>
              <a:t>“I’m the expert on this, not the students.”</a:t>
            </a:r>
          </a:p>
          <a:p>
            <a:pPr>
              <a:spcBef>
                <a:spcPts val="1776"/>
              </a:spcBef>
            </a:pPr>
            <a:r>
              <a:rPr lang="en-US" sz="2400" dirty="0"/>
              <a:t>Others?</a:t>
            </a:r>
          </a:p>
        </p:txBody>
      </p:sp>
      <p:sp>
        <p:nvSpPr>
          <p:cNvPr id="3" name="Title 2"/>
          <p:cNvSpPr>
            <a:spLocks noGrp="1"/>
          </p:cNvSpPr>
          <p:nvPr>
            <p:ph type="title"/>
          </p:nvPr>
        </p:nvSpPr>
        <p:spPr/>
        <p:txBody>
          <a:bodyPr/>
          <a:lstStyle/>
          <a:p>
            <a:r>
              <a:rPr lang="en-US" dirty="0"/>
              <a:t>Some “yes-buts”</a:t>
            </a:r>
          </a:p>
        </p:txBody>
      </p:sp>
      <p:pic>
        <p:nvPicPr>
          <p:cNvPr id="4" name="Picture 3"/>
          <p:cNvPicPr>
            <a:picLocks noChangeAspect="1"/>
          </p:cNvPicPr>
          <p:nvPr/>
        </p:nvPicPr>
        <p:blipFill>
          <a:blip r:embed="rId2"/>
          <a:stretch>
            <a:fillRect/>
          </a:stretch>
        </p:blipFill>
        <p:spPr>
          <a:xfrm>
            <a:off x="6011333" y="1547180"/>
            <a:ext cx="2349501" cy="1678215"/>
          </a:xfrm>
          <a:prstGeom prst="rect">
            <a:avLst/>
          </a:prstGeom>
        </p:spPr>
      </p:pic>
      <p:pic>
        <p:nvPicPr>
          <p:cNvPr id="5" name="Picture 4"/>
          <p:cNvPicPr>
            <a:picLocks noChangeAspect="1"/>
          </p:cNvPicPr>
          <p:nvPr/>
        </p:nvPicPr>
        <p:blipFill>
          <a:blip r:embed="rId3"/>
          <a:stretch>
            <a:fillRect/>
          </a:stretch>
        </p:blipFill>
        <p:spPr>
          <a:xfrm>
            <a:off x="6275211" y="4203920"/>
            <a:ext cx="1563511" cy="1739681"/>
          </a:xfrm>
          <a:prstGeom prst="rect">
            <a:avLst/>
          </a:prstGeom>
        </p:spPr>
      </p:pic>
      <p:pic>
        <p:nvPicPr>
          <p:cNvPr id="6" name="Picture 5"/>
          <p:cNvPicPr>
            <a:picLocks noChangeAspect="1"/>
          </p:cNvPicPr>
          <p:nvPr/>
        </p:nvPicPr>
        <p:blipFill>
          <a:blip r:embed="rId4"/>
          <a:stretch>
            <a:fillRect/>
          </a:stretch>
        </p:blipFill>
        <p:spPr>
          <a:xfrm>
            <a:off x="4976989" y="2723444"/>
            <a:ext cx="1137300" cy="1518355"/>
          </a:xfrm>
          <a:prstGeom prst="rect">
            <a:avLst/>
          </a:prstGeom>
        </p:spPr>
      </p:pic>
    </p:spTree>
    <p:extLst>
      <p:ext uri="{BB962C8B-B14F-4D97-AF65-F5344CB8AC3E}">
        <p14:creationId xmlns:p14="http://schemas.microsoft.com/office/powerpoint/2010/main" val="2335510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5923844" y="1563511"/>
            <a:ext cx="2857500" cy="2857500"/>
          </a:xfrm>
          <a:prstGeom prst="rect">
            <a:avLst/>
          </a:prstGeom>
        </p:spPr>
      </p:pic>
      <p:sp>
        <p:nvSpPr>
          <p:cNvPr id="3" name="Title 2"/>
          <p:cNvSpPr>
            <a:spLocks noGrp="1"/>
          </p:cNvSpPr>
          <p:nvPr>
            <p:ph type="title"/>
          </p:nvPr>
        </p:nvSpPr>
        <p:spPr/>
        <p:txBody>
          <a:bodyPr/>
          <a:lstStyle/>
          <a:p>
            <a:r>
              <a:rPr lang="en-US" sz="3000" b="1" dirty="0"/>
              <a:t>How to Do It</a:t>
            </a:r>
          </a:p>
        </p:txBody>
      </p:sp>
      <p:sp>
        <p:nvSpPr>
          <p:cNvPr id="4" name="Content Placeholder 3"/>
          <p:cNvSpPr>
            <a:spLocks noGrp="1"/>
          </p:cNvSpPr>
          <p:nvPr>
            <p:ph idx="1"/>
          </p:nvPr>
        </p:nvSpPr>
        <p:spPr>
          <a:xfrm>
            <a:off x="609600" y="1524000"/>
            <a:ext cx="8058150" cy="4525963"/>
          </a:xfrm>
        </p:spPr>
        <p:txBody>
          <a:bodyPr/>
          <a:lstStyle/>
          <a:p>
            <a:pPr>
              <a:spcBef>
                <a:spcPts val="1080"/>
              </a:spcBef>
            </a:pPr>
            <a:r>
              <a:rPr lang="en-US" sz="2000" b="1" dirty="0"/>
              <a:t>Find out who students are and what they expect</a:t>
            </a:r>
          </a:p>
          <a:p>
            <a:pPr lvl="1">
              <a:spcBef>
                <a:spcPts val="1080"/>
              </a:spcBef>
            </a:pPr>
            <a:r>
              <a:rPr lang="en-US" sz="2000" b="1" dirty="0"/>
              <a:t>What they want to learn.</a:t>
            </a:r>
          </a:p>
          <a:p>
            <a:pPr lvl="1">
              <a:spcBef>
                <a:spcPts val="1080"/>
              </a:spcBef>
            </a:pPr>
            <a:r>
              <a:rPr lang="en-US" sz="2000" b="1" dirty="0"/>
              <a:t>What questions they have.</a:t>
            </a:r>
          </a:p>
          <a:p>
            <a:pPr>
              <a:spcBef>
                <a:spcPts val="1080"/>
              </a:spcBef>
            </a:pPr>
            <a:r>
              <a:rPr lang="en-US" sz="2000" b="1" dirty="0"/>
              <a:t>Use project-based learning.</a:t>
            </a:r>
          </a:p>
          <a:p>
            <a:pPr lvl="1">
              <a:spcBef>
                <a:spcPts val="1080"/>
              </a:spcBef>
            </a:pPr>
            <a:r>
              <a:rPr lang="en-US" sz="2000" b="1" dirty="0"/>
              <a:t>Employ teams.</a:t>
            </a:r>
          </a:p>
          <a:p>
            <a:pPr lvl="1">
              <a:spcBef>
                <a:spcPts val="1080"/>
              </a:spcBef>
            </a:pPr>
            <a:r>
              <a:rPr lang="en-US" sz="2000" b="1" dirty="0"/>
              <a:t>Assign roles.</a:t>
            </a:r>
          </a:p>
          <a:p>
            <a:pPr>
              <a:spcBef>
                <a:spcPts val="1080"/>
              </a:spcBef>
            </a:pPr>
            <a:r>
              <a:rPr lang="en-US" sz="2000" b="1" dirty="0"/>
              <a:t>Let students choose some topics/sequences of material.</a:t>
            </a:r>
          </a:p>
          <a:p>
            <a:pPr>
              <a:spcBef>
                <a:spcPts val="1080"/>
              </a:spcBef>
            </a:pPr>
            <a:r>
              <a:rPr lang="en-US" sz="2000" b="1" dirty="0"/>
              <a:t>Create rubrics – and have students create theirs.</a:t>
            </a:r>
          </a:p>
          <a:p>
            <a:pPr>
              <a:spcBef>
                <a:spcPts val="1080"/>
              </a:spcBef>
            </a:pPr>
            <a:r>
              <a:rPr lang="en-US" sz="2000" b="1" dirty="0"/>
              <a:t>Introduce learning contracts (especially with teamwork).</a:t>
            </a:r>
          </a:p>
          <a:p>
            <a:pPr>
              <a:spcBef>
                <a:spcPts val="1080"/>
              </a:spcBef>
            </a:pPr>
            <a:r>
              <a:rPr lang="en-US" sz="2000" b="1" dirty="0"/>
              <a:t>Encourage self-assessment.</a:t>
            </a:r>
          </a:p>
          <a:p>
            <a:pPr>
              <a:spcBef>
                <a:spcPts val="1080"/>
              </a:spcBef>
            </a:pPr>
            <a:endParaRPr lang="en-US" sz="2000" dirty="0"/>
          </a:p>
        </p:txBody>
      </p:sp>
    </p:spTree>
    <p:extLst>
      <p:ext uri="{BB962C8B-B14F-4D97-AF65-F5344CB8AC3E}">
        <p14:creationId xmlns:p14="http://schemas.microsoft.com/office/powerpoint/2010/main" val="1953946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0" end="0"/>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anim calcmode="lin" valueType="num">
                                      <p:cBhvr additive="base">
                                        <p:cTn id="2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1" end="1"/>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 calcmode="lin" valueType="num">
                                      <p:cBhvr additive="base">
                                        <p:cTn id="2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 calcmode="lin" valueType="num">
                                      <p:cBhvr additive="base">
                                        <p:cTn id="3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
                                            <p:txEl>
                                              <p:pRg st="3" end="3"/>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anim calcmode="lin" valueType="num">
                                      <p:cBhvr additive="base">
                                        <p:cTn id="3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4" end="4"/>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
                                            <p:txEl>
                                              <p:pRg st="5" end="5"/>
                                            </p:txEl>
                                          </p:spTgt>
                                        </p:tgtEl>
                                        <p:attrNameLst>
                                          <p:attrName>style.visibility</p:attrName>
                                        </p:attrNameLst>
                                      </p:cBhvr>
                                      <p:to>
                                        <p:strVal val="visible"/>
                                      </p:to>
                                    </p:set>
                                    <p:anim calcmode="lin" valueType="num">
                                      <p:cBhvr additive="base">
                                        <p:cTn id="4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4">
                                            <p:txEl>
                                              <p:pRg st="6" end="6"/>
                                            </p:txEl>
                                          </p:spTgt>
                                        </p:tgtEl>
                                        <p:attrNameLst>
                                          <p:attrName>style.visibility</p:attrName>
                                        </p:attrNameLst>
                                      </p:cBhvr>
                                      <p:to>
                                        <p:strVal val="visible"/>
                                      </p:to>
                                    </p:set>
                                    <p:anim calcmode="lin" valueType="num">
                                      <p:cBhvr additive="base">
                                        <p:cTn id="4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4">
                                            <p:txEl>
                                              <p:pRg st="7" end="7"/>
                                            </p:txEl>
                                          </p:spTgt>
                                        </p:tgtEl>
                                        <p:attrNameLst>
                                          <p:attrName>style.visibility</p:attrName>
                                        </p:attrNameLst>
                                      </p:cBhvr>
                                      <p:to>
                                        <p:strVal val="visible"/>
                                      </p:to>
                                    </p:set>
                                    <p:anim calcmode="lin" valueType="num">
                                      <p:cBhvr additive="base">
                                        <p:cTn id="53"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4">
                                            <p:txEl>
                                              <p:pRg st="8" end="8"/>
                                            </p:txEl>
                                          </p:spTgt>
                                        </p:tgtEl>
                                        <p:attrNameLst>
                                          <p:attrName>style.visibility</p:attrName>
                                        </p:attrNameLst>
                                      </p:cBhvr>
                                      <p:to>
                                        <p:strVal val="visible"/>
                                      </p:to>
                                    </p:set>
                                    <p:anim calcmode="lin" valueType="num">
                                      <p:cBhvr additive="base">
                                        <p:cTn id="59"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4">
                                            <p:txEl>
                                              <p:pRg st="9" end="9"/>
                                            </p:txEl>
                                          </p:spTgt>
                                        </p:tgtEl>
                                        <p:attrNameLst>
                                          <p:attrName>style.visibility</p:attrName>
                                        </p:attrNameLst>
                                      </p:cBhvr>
                                      <p:to>
                                        <p:strVal val="visible"/>
                                      </p:to>
                                    </p:set>
                                    <p:anim calcmode="lin" valueType="num">
                                      <p:cBhvr additive="base">
                                        <p:cTn id="65"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41539" y="1495778"/>
            <a:ext cx="5770739" cy="4525963"/>
          </a:xfrm>
        </p:spPr>
        <p:txBody>
          <a:bodyPr/>
          <a:lstStyle/>
          <a:p>
            <a:pPr>
              <a:spcBef>
                <a:spcPts val="1176"/>
              </a:spcBef>
            </a:pPr>
            <a:r>
              <a:rPr lang="en-US" sz="2400" dirty="0"/>
              <a:t>Break into groups of three.</a:t>
            </a:r>
          </a:p>
          <a:p>
            <a:pPr>
              <a:spcBef>
                <a:spcPts val="1176"/>
              </a:spcBef>
            </a:pPr>
            <a:r>
              <a:rPr lang="en-US" sz="2400" dirty="0"/>
              <a:t>Plan four ways to teach students about </a:t>
            </a:r>
            <a:r>
              <a:rPr lang="en-US" sz="2400" dirty="0">
                <a:solidFill>
                  <a:srgbClr val="008000"/>
                </a:solidFill>
              </a:rPr>
              <a:t>personal hygiene</a:t>
            </a:r>
            <a:r>
              <a:rPr lang="en-US" sz="2400" dirty="0"/>
              <a:t>.</a:t>
            </a:r>
          </a:p>
          <a:p>
            <a:pPr lvl="1">
              <a:spcBef>
                <a:spcPts val="1176"/>
              </a:spcBef>
            </a:pPr>
            <a:r>
              <a:rPr lang="en-US" sz="2400" dirty="0"/>
              <a:t>Lecture (I’m telling you)</a:t>
            </a:r>
          </a:p>
          <a:p>
            <a:pPr lvl="1">
              <a:spcBef>
                <a:spcPts val="1176"/>
              </a:spcBef>
            </a:pPr>
            <a:r>
              <a:rPr lang="en-US" sz="2400" dirty="0"/>
              <a:t>Demonstration (I’m showing you)</a:t>
            </a:r>
          </a:p>
          <a:p>
            <a:pPr lvl="1">
              <a:spcBef>
                <a:spcPts val="1176"/>
              </a:spcBef>
            </a:pPr>
            <a:r>
              <a:rPr lang="en-US" sz="2400" dirty="0"/>
              <a:t>Application (you do it)</a:t>
            </a:r>
          </a:p>
          <a:p>
            <a:pPr lvl="1">
              <a:spcBef>
                <a:spcPts val="1176"/>
              </a:spcBef>
            </a:pPr>
            <a:r>
              <a:rPr lang="en-US" sz="2400" dirty="0"/>
              <a:t>Discovery (you figure it out)</a:t>
            </a:r>
          </a:p>
          <a:p>
            <a:pPr>
              <a:spcBef>
                <a:spcPts val="1176"/>
              </a:spcBef>
            </a:pPr>
            <a:r>
              <a:rPr lang="en-US" sz="2400" dirty="0"/>
              <a:t>Choose a topic from one of your courses – and try it again.</a:t>
            </a:r>
          </a:p>
        </p:txBody>
      </p:sp>
      <p:sp>
        <p:nvSpPr>
          <p:cNvPr id="3" name="Title 2"/>
          <p:cNvSpPr>
            <a:spLocks noGrp="1"/>
          </p:cNvSpPr>
          <p:nvPr>
            <p:ph type="title"/>
          </p:nvPr>
        </p:nvSpPr>
        <p:spPr/>
        <p:txBody>
          <a:bodyPr/>
          <a:lstStyle/>
          <a:p>
            <a:r>
              <a:rPr lang="en-US" dirty="0"/>
              <a:t>Now … Let’s Do It!</a:t>
            </a:r>
          </a:p>
        </p:txBody>
      </p:sp>
    </p:spTree>
    <p:extLst>
      <p:ext uri="{BB962C8B-B14F-4D97-AF65-F5344CB8AC3E}">
        <p14:creationId xmlns:p14="http://schemas.microsoft.com/office/powerpoint/2010/main" val="3893386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additive="base">
                                        <p:cTn id="19"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additive="base">
                                        <p:cTn id="2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 calcmode="lin" valueType="num">
                                      <p:cBhvr additive="base">
                                        <p:cTn id="3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4" end="4"/>
                                            </p:txEl>
                                          </p:spTgt>
                                        </p:tgtEl>
                                        <p:attrNameLst>
                                          <p:attrName>style.visibility</p:attrName>
                                        </p:attrNameLst>
                                      </p:cBhvr>
                                      <p:to>
                                        <p:strVal val="visible"/>
                                      </p:to>
                                    </p:set>
                                    <p:anim calcmode="lin" valueType="num">
                                      <p:cBhvr additive="base">
                                        <p:cTn id="3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5" end="5"/>
                                            </p:txEl>
                                          </p:spTgt>
                                        </p:tgtEl>
                                        <p:attrNameLst>
                                          <p:attrName>style.visibility</p:attrName>
                                        </p:attrNameLst>
                                      </p:cBhvr>
                                      <p:to>
                                        <p:strVal val="visible"/>
                                      </p:to>
                                    </p:set>
                                    <p:anim calcmode="lin" valueType="num">
                                      <p:cBhvr additive="base">
                                        <p:cTn id="4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 calcmode="lin" valueType="num">
                                      <p:cBhvr additive="base">
                                        <p:cTn id="4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t>How Do We Assess the Learning?</a:t>
            </a:r>
          </a:p>
        </p:txBody>
      </p:sp>
      <p:pic>
        <p:nvPicPr>
          <p:cNvPr id="6" name="Content Placeholder 5"/>
          <p:cNvPicPr>
            <a:picLocks noGrp="1" noChangeAspect="1"/>
          </p:cNvPicPr>
          <p:nvPr>
            <p:ph idx="1"/>
          </p:nvPr>
        </p:nvPicPr>
        <p:blipFill>
          <a:blip r:embed="rId2"/>
          <a:srcRect t="4461" b="4461"/>
          <a:stretch>
            <a:fillRect/>
          </a:stretch>
        </p:blipFill>
        <p:spPr>
          <a:xfrm>
            <a:off x="332316" y="4169834"/>
            <a:ext cx="2124246" cy="1287463"/>
          </a:xfrm>
        </p:spPr>
      </p:pic>
      <p:sp>
        <p:nvSpPr>
          <p:cNvPr id="7" name="Content Placeholder 3"/>
          <p:cNvSpPr txBox="1">
            <a:spLocks/>
          </p:cNvSpPr>
          <p:nvPr/>
        </p:nvSpPr>
        <p:spPr bwMode="auto">
          <a:xfrm>
            <a:off x="2624667" y="1622776"/>
            <a:ext cx="5919611"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AD1F1F"/>
              </a:buClr>
              <a:buFont typeface="Arial"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lr>
                <a:srgbClr val="AD1F1F"/>
              </a:buClr>
              <a:buFont typeface="Arial"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rgbClr val="AD1F1F"/>
              </a:buClr>
              <a:buFont typeface="Arial"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lr>
                <a:srgbClr val="AD1F1F"/>
              </a:buClr>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rgbClr val="AD1F1F"/>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176"/>
              </a:spcBef>
            </a:pPr>
            <a:r>
              <a:rPr lang="en-US" sz="2400" dirty="0"/>
              <a:t>Hard measures:</a:t>
            </a:r>
          </a:p>
          <a:p>
            <a:pPr lvl="1">
              <a:spcBef>
                <a:spcPts val="1176"/>
              </a:spcBef>
            </a:pPr>
            <a:r>
              <a:rPr lang="en-US" sz="2000" b="1" dirty="0"/>
              <a:t>Comparison of learning using different teaching methods (Teaching as Research:  TAR).</a:t>
            </a:r>
          </a:p>
          <a:p>
            <a:pPr lvl="1">
              <a:spcBef>
                <a:spcPts val="1176"/>
              </a:spcBef>
            </a:pPr>
            <a:r>
              <a:rPr lang="en-US" sz="2000" b="1" dirty="0"/>
              <a:t>Standardized tests.</a:t>
            </a:r>
          </a:p>
          <a:p>
            <a:pPr>
              <a:spcBef>
                <a:spcPts val="1176"/>
              </a:spcBef>
            </a:pPr>
            <a:r>
              <a:rPr lang="en-US" sz="2400" dirty="0"/>
              <a:t>Soft measures:</a:t>
            </a:r>
          </a:p>
          <a:p>
            <a:pPr lvl="1">
              <a:spcBef>
                <a:spcPts val="1176"/>
              </a:spcBef>
            </a:pPr>
            <a:r>
              <a:rPr lang="en-US" sz="2000" b="1" dirty="0"/>
              <a:t>Attendance.</a:t>
            </a:r>
          </a:p>
          <a:p>
            <a:pPr lvl="1">
              <a:spcBef>
                <a:spcPts val="1176"/>
              </a:spcBef>
            </a:pPr>
            <a:r>
              <a:rPr lang="en-US" sz="2000" b="1" dirty="0"/>
              <a:t>Energy in the room.</a:t>
            </a:r>
          </a:p>
          <a:p>
            <a:pPr lvl="1">
              <a:spcBef>
                <a:spcPts val="1176"/>
              </a:spcBef>
            </a:pPr>
            <a:r>
              <a:rPr lang="en-US" sz="2000" b="1" dirty="0"/>
              <a:t>Student satisfaction.</a:t>
            </a:r>
          </a:p>
          <a:p>
            <a:pPr lvl="1">
              <a:spcBef>
                <a:spcPts val="1176"/>
              </a:spcBef>
            </a:pPr>
            <a:r>
              <a:rPr lang="en-US" sz="2000" b="1" dirty="0"/>
              <a:t>Teacher evaluations.</a:t>
            </a:r>
          </a:p>
          <a:p>
            <a:pPr lvl="1">
              <a:spcBef>
                <a:spcPts val="1176"/>
              </a:spcBef>
            </a:pPr>
            <a:r>
              <a:rPr lang="en-US" sz="2000" b="1" dirty="0"/>
              <a:t>Teacher satisfaction.</a:t>
            </a:r>
          </a:p>
          <a:p>
            <a:pPr lvl="1">
              <a:spcBef>
                <a:spcPts val="1176"/>
              </a:spcBef>
            </a:pPr>
            <a:endParaRPr lang="en-US" sz="2000" dirty="0"/>
          </a:p>
          <a:p>
            <a:pPr lvl="1">
              <a:spcBef>
                <a:spcPts val="1176"/>
              </a:spcBef>
            </a:pPr>
            <a:endParaRPr lang="en-US" sz="2000" dirty="0"/>
          </a:p>
          <a:p>
            <a:pPr lvl="1">
              <a:spcBef>
                <a:spcPts val="1176"/>
              </a:spcBef>
            </a:pPr>
            <a:endParaRPr lang="en-US" sz="2000" dirty="0"/>
          </a:p>
          <a:p>
            <a:pPr>
              <a:spcBef>
                <a:spcPts val="1176"/>
              </a:spcBef>
            </a:pPr>
            <a:endParaRPr lang="en-US" sz="2400" dirty="0"/>
          </a:p>
        </p:txBody>
      </p:sp>
      <p:pic>
        <p:nvPicPr>
          <p:cNvPr id="8" name="Picture 7"/>
          <p:cNvPicPr>
            <a:picLocks noChangeAspect="1"/>
          </p:cNvPicPr>
          <p:nvPr/>
        </p:nvPicPr>
        <p:blipFill>
          <a:blip r:embed="rId3"/>
          <a:stretch>
            <a:fillRect/>
          </a:stretch>
        </p:blipFill>
        <p:spPr>
          <a:xfrm>
            <a:off x="527756" y="1982611"/>
            <a:ext cx="2061633" cy="1572296"/>
          </a:xfrm>
          <a:prstGeom prst="rect">
            <a:avLst/>
          </a:prstGeom>
        </p:spPr>
      </p:pic>
    </p:spTree>
    <p:extLst>
      <p:ext uri="{BB962C8B-B14F-4D97-AF65-F5344CB8AC3E}">
        <p14:creationId xmlns:p14="http://schemas.microsoft.com/office/powerpoint/2010/main" val="1499149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1" end="1"/>
                                            </p:txEl>
                                          </p:spTgt>
                                        </p:tgtEl>
                                        <p:attrNameLst>
                                          <p:attrName>style.visibility</p:attrName>
                                        </p:attrNameLst>
                                      </p:cBhvr>
                                      <p:to>
                                        <p:strVal val="visible"/>
                                      </p:to>
                                    </p:set>
                                    <p:anim calcmode="lin" valueType="num">
                                      <p:cBhvr additive="base">
                                        <p:cTn id="25"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anim calcmode="lin" valueType="num">
                                      <p:cBhvr additive="base">
                                        <p:cTn id="31"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xEl>
                                              <p:pRg st="3" end="3"/>
                                            </p:txEl>
                                          </p:spTgt>
                                        </p:tgtEl>
                                        <p:attrNameLst>
                                          <p:attrName>style.visibility</p:attrName>
                                        </p:attrNameLst>
                                      </p:cBhvr>
                                      <p:to>
                                        <p:strVal val="visible"/>
                                      </p:to>
                                    </p:set>
                                    <p:anim calcmode="lin" valueType="num">
                                      <p:cBhvr additive="base">
                                        <p:cTn id="37"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7">
                                            <p:txEl>
                                              <p:pRg st="4" end="4"/>
                                            </p:txEl>
                                          </p:spTgt>
                                        </p:tgtEl>
                                        <p:attrNameLst>
                                          <p:attrName>style.visibility</p:attrName>
                                        </p:attrNameLst>
                                      </p:cBhvr>
                                      <p:to>
                                        <p:strVal val="visible"/>
                                      </p:to>
                                    </p:set>
                                    <p:anim calcmode="lin" valueType="num">
                                      <p:cBhvr additive="base">
                                        <p:cTn id="49"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7">
                                            <p:txEl>
                                              <p:pRg st="5" end="5"/>
                                            </p:txEl>
                                          </p:spTgt>
                                        </p:tgtEl>
                                        <p:attrNameLst>
                                          <p:attrName>style.visibility</p:attrName>
                                        </p:attrNameLst>
                                      </p:cBhvr>
                                      <p:to>
                                        <p:strVal val="visible"/>
                                      </p:to>
                                    </p:set>
                                    <p:anim calcmode="lin" valueType="num">
                                      <p:cBhvr additive="base">
                                        <p:cTn id="55"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7">
                                            <p:txEl>
                                              <p:pRg st="6" end="6"/>
                                            </p:txEl>
                                          </p:spTgt>
                                        </p:tgtEl>
                                        <p:attrNameLst>
                                          <p:attrName>style.visibility</p:attrName>
                                        </p:attrNameLst>
                                      </p:cBhvr>
                                      <p:to>
                                        <p:strVal val="visible"/>
                                      </p:to>
                                    </p:set>
                                    <p:anim calcmode="lin" valueType="num">
                                      <p:cBhvr additive="base">
                                        <p:cTn id="61"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7">
                                            <p:txEl>
                                              <p:pRg st="7" end="7"/>
                                            </p:txEl>
                                          </p:spTgt>
                                        </p:tgtEl>
                                        <p:attrNameLst>
                                          <p:attrName>style.visibility</p:attrName>
                                        </p:attrNameLst>
                                      </p:cBhvr>
                                      <p:to>
                                        <p:strVal val="visible"/>
                                      </p:to>
                                    </p:set>
                                    <p:anim calcmode="lin" valueType="num">
                                      <p:cBhvr additive="base">
                                        <p:cTn id="67"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7">
                                            <p:txEl>
                                              <p:pRg st="8" end="8"/>
                                            </p:txEl>
                                          </p:spTgt>
                                        </p:tgtEl>
                                        <p:attrNameLst>
                                          <p:attrName>style.visibility</p:attrName>
                                        </p:attrNameLst>
                                      </p:cBhvr>
                                      <p:to>
                                        <p:strVal val="visible"/>
                                      </p:to>
                                    </p:set>
                                    <p:anim calcmode="lin" valueType="num">
                                      <p:cBhvr additive="base">
                                        <p:cTn id="73" dur="500" fill="hold"/>
                                        <p:tgtEl>
                                          <p:spTgt spid="7">
                                            <p:txEl>
                                              <p:pRg st="8" end="8"/>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45204" y="2010834"/>
            <a:ext cx="4994629" cy="4525963"/>
          </a:xfrm>
        </p:spPr>
        <p:txBody>
          <a:bodyPr/>
          <a:lstStyle/>
          <a:p>
            <a:pPr lvl="1">
              <a:spcBef>
                <a:spcPts val="1272"/>
              </a:spcBef>
            </a:pPr>
            <a:r>
              <a:rPr lang="en-US" dirty="0"/>
              <a:t>What fears do you have?</a:t>
            </a:r>
          </a:p>
          <a:p>
            <a:pPr lvl="1">
              <a:spcBef>
                <a:spcPts val="1272"/>
              </a:spcBef>
            </a:pPr>
            <a:endParaRPr lang="en-US" dirty="0"/>
          </a:p>
          <a:p>
            <a:pPr lvl="1">
              <a:spcBef>
                <a:spcPts val="1272"/>
              </a:spcBef>
            </a:pPr>
            <a:r>
              <a:rPr lang="en-US" dirty="0"/>
              <a:t>What’s worked for you?</a:t>
            </a:r>
          </a:p>
          <a:p>
            <a:pPr lvl="1">
              <a:spcBef>
                <a:spcPts val="1272"/>
              </a:spcBef>
            </a:pPr>
            <a:endParaRPr lang="en-US" dirty="0"/>
          </a:p>
          <a:p>
            <a:pPr lvl="1">
              <a:spcBef>
                <a:spcPts val="1272"/>
              </a:spcBef>
            </a:pPr>
            <a:r>
              <a:rPr lang="en-US" dirty="0"/>
              <a:t>What barriers do you anticipate?</a:t>
            </a:r>
          </a:p>
          <a:p>
            <a:pPr>
              <a:spcBef>
                <a:spcPts val="1272"/>
              </a:spcBef>
            </a:pPr>
            <a:endParaRPr lang="en-US" sz="2800" dirty="0"/>
          </a:p>
          <a:p>
            <a:pPr>
              <a:spcBef>
                <a:spcPts val="1272"/>
              </a:spcBef>
            </a:pPr>
            <a:endParaRPr lang="en-US" sz="2800" dirty="0"/>
          </a:p>
        </p:txBody>
      </p:sp>
      <p:sp>
        <p:nvSpPr>
          <p:cNvPr id="3" name="Title 2"/>
          <p:cNvSpPr>
            <a:spLocks noGrp="1"/>
          </p:cNvSpPr>
          <p:nvPr>
            <p:ph type="title"/>
          </p:nvPr>
        </p:nvSpPr>
        <p:spPr/>
        <p:txBody>
          <a:bodyPr/>
          <a:lstStyle/>
          <a:p>
            <a:r>
              <a:rPr lang="en-US" sz="4800" b="1" dirty="0"/>
              <a:t>Task</a:t>
            </a:r>
            <a:r>
              <a:rPr lang="en-US" b="1" dirty="0"/>
              <a:t> 3</a:t>
            </a:r>
          </a:p>
        </p:txBody>
      </p:sp>
      <p:pic>
        <p:nvPicPr>
          <p:cNvPr id="6" name="Picture 5"/>
          <p:cNvPicPr>
            <a:picLocks noChangeAspect="1"/>
          </p:cNvPicPr>
          <p:nvPr/>
        </p:nvPicPr>
        <p:blipFill>
          <a:blip r:embed="rId2"/>
          <a:stretch>
            <a:fillRect/>
          </a:stretch>
        </p:blipFill>
        <p:spPr>
          <a:xfrm>
            <a:off x="6786034" y="941595"/>
            <a:ext cx="1285196" cy="1896533"/>
          </a:xfrm>
          <a:prstGeom prst="rect">
            <a:avLst/>
          </a:prstGeom>
        </p:spPr>
      </p:pic>
      <p:pic>
        <p:nvPicPr>
          <p:cNvPr id="5" name="Picture 4"/>
          <p:cNvPicPr>
            <a:picLocks noChangeAspect="1"/>
          </p:cNvPicPr>
          <p:nvPr/>
        </p:nvPicPr>
        <p:blipFill rotWithShape="1">
          <a:blip r:embed="rId3"/>
          <a:srcRect r="2986" b="30060"/>
          <a:stretch/>
        </p:blipFill>
        <p:spPr>
          <a:xfrm>
            <a:off x="5906918" y="4601635"/>
            <a:ext cx="2063043" cy="1487311"/>
          </a:xfrm>
          <a:prstGeom prst="rect">
            <a:avLst/>
          </a:prstGeom>
        </p:spPr>
      </p:pic>
      <p:pic>
        <p:nvPicPr>
          <p:cNvPr id="7" name="Picture 6"/>
          <p:cNvPicPr>
            <a:picLocks noChangeAspect="1"/>
          </p:cNvPicPr>
          <p:nvPr/>
        </p:nvPicPr>
        <p:blipFill rotWithShape="1">
          <a:blip r:embed="rId4"/>
          <a:srcRect l="8145" t="6578" r="8632" b="22941"/>
          <a:stretch/>
        </p:blipFill>
        <p:spPr>
          <a:xfrm>
            <a:off x="5844884" y="3132666"/>
            <a:ext cx="2226346" cy="1509889"/>
          </a:xfrm>
          <a:prstGeom prst="rect">
            <a:avLst/>
          </a:prstGeom>
        </p:spPr>
      </p:pic>
    </p:spTree>
    <p:extLst>
      <p:ext uri="{BB962C8B-B14F-4D97-AF65-F5344CB8AC3E}">
        <p14:creationId xmlns:p14="http://schemas.microsoft.com/office/powerpoint/2010/main" val="2500664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additive="base">
                                        <p:cTn id="2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4" end="4"/>
                                            </p:txEl>
                                          </p:spTgt>
                                        </p:tgtEl>
                                        <p:attrNameLst>
                                          <p:attrName>style.visibility</p:attrName>
                                        </p:attrNameLst>
                                      </p:cBhvr>
                                      <p:to>
                                        <p:strVal val="visible"/>
                                      </p:to>
                                    </p:set>
                                    <p:anim calcmode="lin" valueType="num">
                                      <p:cBhvr additive="base">
                                        <p:cTn id="3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000" b="1" dirty="0"/>
              <a:t>Challenges</a:t>
            </a:r>
          </a:p>
        </p:txBody>
      </p:sp>
      <p:sp>
        <p:nvSpPr>
          <p:cNvPr id="4" name="Content Placeholder 3"/>
          <p:cNvSpPr>
            <a:spLocks noGrp="1"/>
          </p:cNvSpPr>
          <p:nvPr>
            <p:ph idx="1"/>
          </p:nvPr>
        </p:nvSpPr>
        <p:spPr>
          <a:xfrm>
            <a:off x="460374" y="1752600"/>
            <a:ext cx="5372389" cy="4525963"/>
          </a:xfrm>
        </p:spPr>
        <p:txBody>
          <a:bodyPr/>
          <a:lstStyle/>
          <a:p>
            <a:pPr>
              <a:spcBef>
                <a:spcPts val="1680"/>
              </a:spcBef>
            </a:pPr>
            <a:r>
              <a:rPr lang="en-US" sz="2400" b="1" dirty="0"/>
              <a:t>Still need to maintain quality and set high expectations.</a:t>
            </a:r>
          </a:p>
          <a:p>
            <a:pPr>
              <a:spcBef>
                <a:spcPts val="1680"/>
              </a:spcBef>
            </a:pPr>
            <a:r>
              <a:rPr lang="en-US" sz="2400" b="1" dirty="0"/>
              <a:t>Still need teaching plan – and need to stick to it.</a:t>
            </a:r>
          </a:p>
          <a:p>
            <a:pPr marL="457200" lvl="1" indent="0">
              <a:spcBef>
                <a:spcPts val="1680"/>
              </a:spcBef>
              <a:buNone/>
            </a:pPr>
            <a:r>
              <a:rPr lang="en-US" sz="2400" b="1" dirty="0"/>
              <a:t>- but need to be flexible and allow some “wiggle room.”</a:t>
            </a:r>
          </a:p>
          <a:p>
            <a:pPr>
              <a:spcBef>
                <a:spcPts val="1680"/>
              </a:spcBef>
            </a:pPr>
            <a:r>
              <a:rPr lang="en-US" sz="2400" b="1" dirty="0"/>
              <a:t>Need to prepare students for the new active model. </a:t>
            </a:r>
          </a:p>
          <a:p>
            <a:pPr>
              <a:spcBef>
                <a:spcPts val="1680"/>
              </a:spcBef>
            </a:pPr>
            <a:endParaRPr lang="en-US" sz="2000" dirty="0"/>
          </a:p>
        </p:txBody>
      </p:sp>
      <p:sp>
        <p:nvSpPr>
          <p:cNvPr id="5" name="AutoShape 2" descr="data:image/jpeg;base64,/9j/4AAQSkZJRgABAQAAAQABAAD/2wCEAAkGBhAPDw8PEBIQDw8PDxAPDw8PDw8PDw8NFBAVFRQQFBIXHCYeFxkkGRQUHy8gIycpLywsFR4xNTAqNSYsLykBCQoKDgwOFw8PGCwcHBwpKSksKSkpLCkpLCkpKSkpLCkpLCwpKSkpLCkpKS0sKSwpKSksKSopKS0sLCwpLikpKf/AABEIALEBHQMBIgACEQEDEQH/xAAcAAABBQEBAQAAAAAAAAAAAAAFAAEDBAYCBwj/xABLEAABAwICBAcLCwMCBQUAAAABAAIDBBEFIRIxQVEGBxNhcZGxFBYiMjNScoGSoeEVI0JDgpOywcLR0lNi8IOiVHOj0+I1RGNks//EABkBAAMBAQEAAAAAAAAAAAAAAAABAwIEBf/EACgRAAICAQMEAAYDAAAAAAAAAAABAhEDEkFRBBMhMQUiMjNh8CNScf/aAAwDAQACEQMRAD8A9bxHE3Mk0G5WAJ9agGKv873Kjwhm0ageiMt9ioTijd9xcnRs7VY+Dck2vqyXVDHcU6JuVMvSY1INo6lXPCGYbW9Sry1wsw6TraTiW28YX1HZzZ5KscQblqI8DwLOOoi+t1thztt6VWOJcGHL8hRuPzEE3bkLnLZcD80w4QTE2Bbfo5kJ7ttfw3Pu0DPSFxpglpz3A9a7+ULZ6b3eFpDK2iNF435eMMhktdqPAtb5L7uEkw2t36tnWue+Wbe32fihzasWA0nMI0bkC+lZoFte+/MbpOrQcsw3RybrDXcrpDLVqT7Uf6i1vkI98s+9vs/FLvln3t9n4oVUzBxuCSdvjWvvFyTbm5lFprSww4FrfIb75J97fZ+KXfJPvb7PxQTTT6aOzDgWt8hrvkn3t9n4pd8k+9vs/FBdNLTR2YcBrfIa75J97fZ+Kfvjn3t9n4oLpp9NHZhwGt8hnvin3t9n4p++Kbe32fig2mn0kdmHA9b5DHfFNvb7PxS74pt7fZ+KD6SfSS7MOBa3yF++Kbe32fin74Zt7fZQjSS0kdqHAa3yF++Gbe32Uu+Gbe32UI00+kjtR4HrfIX74Jt7fZS74Jt7fZQnSS0kdqPAa3yF/l+be32Uvl+be32UI0l1pJdqPAa3yFvl6be3qS+Xpt46kKDk+mjtR4DW+Qr8uzbx1JfLs28dSF6ScOR2o8BrfIU+XJd46k/y3LvHUhd0+kl2o8D1sKDG5d46kaw2qMsYcdeYPSFkg5aXAPIj0ndpXPmgopUUg2zN8MX2nb6P5oGJkZ4a+Xb6H5rPgrt6dfxr93I5H8zLWmmLlCHJ7q9E7JdNLTUV06KCyTSS0lxdPdKgO9JLSXF0rp0FkmklpKO6SKAl0ktJR3SugCTST3UYKe6QEgK60lGCnulQWd6SfSUae6KA70k+ko7pwUUBICurqK6WklQyW6e6jBTgooDu6e64unSoDsFIFcAp7oA7unBXCcJDJA5OCo11dKgJAVp+D/kR6Tu0rKharg95AdLu0rl6n0i2L2Znhr5dvofms+FoeGnl2+j+az9l19N9pfu5HL9THCdMAnVyY6dMkkMdOuUroA6SXN06AFdOqOIYmyns6QjRcbADygyzNto6lXi4RNkuY4pHMGt5Ibb1AG2sbVwT+JdNC1KdU639no4/hfV5YqcMbafm9gukqfykGktmZJAQbXeNJmonxm6hkcyAMldaQQHAhzXC7XAggg7QdoV8PU4s61YpKS/ByZuny4XWSLQgukgnVyAk90yeyQxJ1WrK9kVtI3cfFYM3u6Bu51V7qlfqGgN1wSnQBNcuqGDW5o6XAIeKMu8Zxd0kke9SR0DRq9wAQBZ7uj89p6DfsT92x7/9rv2XApAn7jakB0a5m93sP/ZN8ox7SR0sePyTCjC6FGEgHbiMR+sZ63tHarDHg5ggjeDcKuaXnPWon0I1i19+iL9YzQMvhdIWHSM1Ekbr6Xudn71bpK5sh0dTwLluYNt9ikBasnCnbRuIuonNss2maoQCcBMAp2wOtfYk3QEQC1XB7yA6XdpWXC1HB7yA6XdpXL1PpFsXszfDIfPt9H80AstBwx8u30fzQCy6um+2v3cjl+pjJJ0lcmMknSQAkkkkAJRVVS2KN8jjZrGlxPMBqUtkGxp5qIpYYwXsAHKPGYyN9EHbquTzLm6rqI4IOT97LlnR0+F5ZpbbvhGHqJpquQySHRvq5huAWiwaJ8dNUNZMXtkboOGj4LDcG+8G41rSw4ayMSNjaxhc8kFrRk3UPcFJDTEMdHewuLHfquekrwJ/Cp5GlN/nwt9vZ70vjkq0xj4VeP8AB5ZX1UHJzsEjXNBAlBLQbX8W973LttvCOVshLSUwjYGi2sk2Fhc67BTLoBez03Q4umrQvJ4mfq8mbw/C4GAT2T2T2XacpyqNdiBa7ko7GUi5vm2NvnO59w2qeuquTblm85NHPvPMqVJT6Iuc3ON3E6y47SmIj7jz0vGedb3Zud083MrUQI1tP2SD7j+6mYxTBqLAr8s0ayW+k1w9+pSRTsOpzD0PaT1XUwCZ0LTrAPSAe1KxkjU4CgFHH5jB0NaEu4oz9Hqc5vYUhlkBJVfkyLzf98n7qRlGwagfaf8AukBM7/LqB9Uzz2bsnAm+6wXRooybljSd5aD2qURgagB0CyAKpeDqufUR2qPuMSkX8EtN2uaSHNdvBV0tTtjCTYE2FYg+/ITnwvq5BkJQNh3P5tquzU2eSFTAO8H1g7QdhBVymqy8aJ8duv8AuHnKPplC1FSZ5K/HSucNEiwXeDnPMI4NFc+TI06KximBBgV0RwePRY5vmyPHU4q8CquHapP+bJ+MrnlNy9lFFIAcI6PlJXHzWt99/wBlmnQEGy21Wy80nos/UhdXQNvcLrwZdMaZHJC3ZmXMsubIpUUyovisu1Ssg1RCkuiE1lsyMkui1TU9KXHcNZJ1ADWk3Q6HbQ3BDwQHN6DZU6xujGI4Wht3NblqYwnwnW36N/WilVUjMe/mQ8qThr8v2b1afQ66C5C7aFYmdgLoJgugkMS5lkDWlxyAFyuwsXw9x6RhjpoSA4+HI7WQPoi3v6kgL76zSeZHEDdc2AbuzVumxBj8m6Tzvjjke322gt96yeBQuHhElzj9J3hO6ythh7jtKbESPqJB4sEz+jkWDre8LgT1Z1UoHp1UTfwByKMKlCzZoC2xA6oqRvpVM7j7ogu2w1+3uIeupd+QRkJ1mwA/clcfrKUdEUx7XJxSVv8AVp/uX/yRiyVkDBIpa3+rT/dP/ddiCsH06c/YkH5opZPZAAzQrP8A6x9cw/JcuNaPq6Z3RLKO1iLWSskAFNRWDXTMcP7KmO/+4BI4nO3xqOq6WGlk/DLf3I0mJRYACXHWNzeyohttlpahjfb0dH3qOnx1sjhJC9jyw38BzX5bQbIxVNNsjboWK4RYdpXcc3ecQNIdDtYSqws9KosT0mh7Dk73HaEWgxAWzK8n4vcffyslJM8vv4cJcbuuB4Tb6zln6lv7qU8aZtSaDzsTyyKt4M+8ZO+R563FZa60vB/yI9J3aVy5oKKVFoStnFQfnpPRZ+pVZ2rrEZtGZ/O1n6lUNXdZgnVmmytURodNEiMswVSZwXbBshJIHPYuGhWJFwGXXSmRONDV/matzucxjRqLs+gAav8AN6kwyAFxLgbNGllvBUGIu0n9AA39Kzdyo16VlNziTcpgE9l01qoYEApGhJrV0AkArJ0k6QxnPDQScgASTuAFyV5NU1RqamWY/TeSBubqaOqy9A4Z13I0UxGt4EY+1r9wK85wltyEIZrcIgsAtJStQTDW2AR2mQzJdYFKAuIwpQFg0OAnsnsnSGNZKy6sklYDWTp0rIAZJdWT2SsDmy5LVJZNZAFWZqz+LQXBWkmag+IMuE0B5nUyupqmOdmTo3hw9R1L2ilqWyxskb4sjGvb0OF15Fwlg1rdcW9fytAxpPhQudGfR8Zvb7kM0ahabg/5Eek7tKzYC0mAeR+07tK5Oo9Iri9gThNJabpaO0oR3SUU4VeXHojtQMq2CKeNE8j+ZkvLlcmS6iJVWsqSBosID3aiRfQHnW2nculRJ2SVWItjIbm951MbrA3uJyaOn3rmOWVxGbYx/aNJ1uk5KKmoBYaznckklxcdbidZPOiNNQkkWJ5r2Px96G0gQTw+lGgS50h3kPcwbvo2QarpDpGznDX9J57StHM10cDLFhJ1+C4Xb033LPzyPN7Bt77S4ZdRUcbttm58FM0J85/tvHYU4p3jU93rOl23VhpftDPU5x/Sk5rjtaPsk/mr2TK/dT2eMNIb2jwurb1K3BO2Roc0hzTtG/aDuPMoHwX29gVSQGJ/KN5hI0apGjb6Q2H1ak/YgqugFHFIHgOabg5gqZoWWMxPGdPaKCPznucfUAB2lZbB9YRrjSk+dpxsEZPW8/sgWDvQvZrY2uHnUj1Ks9hztS0FImzIRjCmAUcamaFNjFZPopwE4asjGslZWG0byL2NkxpnDYUtSHTIbJ1ciw1zhcJTYZI3Ys648j0sppWUwpnarFS/Jz7XsnqQUyqmXZYRrTFMRXlCFVzcijEgQquGRTQGF4RRXBRDimqPCqYeZjx0gkH8QVfhAMiouK51q6Qb4X/iaU2NHqwC0OBeS+078RQABH8C8l9p34iuLP6RbGAOFPlx6I7UMiYCEV4TMvN9kdpQYEhdGH7aJz+plTFallPG+V5DWMFyT1Aes2HrWaoca5UlzRcuN9J12j1CxNhqUXGJiGkYKUfSPLSDmFwwH16R9QUmB0YDWrqj6JM0lHTyvI0JI2X3xPk/W1aGnwOXI906LhnosgiGRyPjlyDUDtEgrRQylrTI02tm82F88mjPZtXPlvYpAq4nh73AONTKRYgZUwz6BGgcmFO/rzf9H/to7WUpYxj9IkPLnEkG91R5kQdIJewcMKf/AF5/+h/20zsKl2VMo6Y6Z36EXjapdELTmKgB8m1A/wDcNd6dMP0vaqOIU84abuhf0CSI/rWpkYheIRZFajIy0Zrg/jrWz9zPu10hOgDm3lNzXc4G22dlsGheYcJYTG9srcnMcHAjYQbgr0vC6oTwRTN1SMa7oJGY67rUmCR5/wAasJDqd/8AY5vU6/5rL4TLqW/40KPSpGPH1cmfQ4fBea4bLYpJj2N5hcupaijdqWLwqXUtbQSalpmQ3ErDQq9OVaaFJsZ1HGSbBEqCAC+kLlUI3kalZi5Q6gVGdspGg1FM0C2SlDmnXZCYaaQnPJWm0x3rkca3LpltsjG6l33SHZKv8nXGRzUXcUjcxmlSe47Lcz2jYLrgVHUh8k7toUD642sFtY2zLmiTEnRuzGRQuykKVl1RWlUQbsgkCEYgcijUoyQHFHWBW0xGNx+TIrvirgvVzP2NiPvc1UeEE2sLR8U9GRHUSkZPc1jTvAuT2hNsNj0RjRZGcC8l9t34igSO4F5L7TvxFceb0WxlHE2AzPv5rP1IRW0o1hFMWHz7tngt7SoGhu3NPFLSkOSs8VxyXlcUnvqjc2IcwY0A++61uFxZDoWPl/8AUqwH/ipv/wBCt9gxbYLt10iDiFcPYbhoDTpeCQ4ZZ7b6weg7FoWTBjNAtucrgi7bjp15WQ2CwsRszRJkzTrzy271zZJWUiqKNWXEG9xpP0wNgbY/56lQLUfk0XDNDpaPNOGRClBlIXXQJUz6chRhqpaZjyjnTVOrFwVfLVUq4za6AMHwqp/BcivFdXGSifGczBO5g9FwDh7y5U+EmbXdBXXE3TOMdcR4vLRdei/4LUn48gkafhHhvdFLPFbMsJb6QzHYvCorseWnYbL6Wjo968S4xeDvclW9zRZjzps6Ds67hKM0/BrTQ+ET3stphTgbZrzbC6u1lr8Kr9S05GaPQ6GnDgi8OHtssph2I2tmtBT4oLa1zSciiSCTKNo1qw2UNGVkMNUXbVw5xO1Spv2b8IJvqr7VB3VnrVK3OpY427SjTQ7L8darrK8FB+UaF0yQnUEnCw1BSTRIOpCZKUm9gpbOOpWWCwzzQnpE/mBzaEkJm0JJzyRHlOZRTTC2eS13JC0IH1dAALhyy2MBoBzRvEsQABzWFxzFNea3FyYmkZnGLPfog6zZe1cEODTYKGnZqcWab/Sdn2WXkvBLB3VtdG212NdpvOzRGZXuzWkDd+yMkmvCHFI5jp2NyIurOFW0X21crJbo0yob71LhPiO/5kn4yuaTsogfiEQdO6/mt7XKnLSkalbxN9p3ei3tKgFSFSF0KVHiPDOnNPi0+wSlso59JoJ991pMBrbgZrvjhwnTZDWMGcV45LeYTdp679ayfBzFbWuV2Rdog0eq005IV6KUhZ7DK0EDNHIZbhZYIuNncdSkMrtoXFPNYq1LPYalGT8+iiX5K7gTzBT08EZFjrVSWYu5ly3LUUeaCi9UYaALtQiucdEgiyIOri0a1l+EGOaIOaItsTSMtwsqGtY7POxWi4oqcw4eXuGdRM+T7Is0djl5ris8lVOyGO7nSPDQBvJsF7lheHiCCGBo8GKNsY5yBmfWbn1qs34pmV4CLZwVlOMbg/3ZSOLBeSEFzd5btH5rVthFl2LAWsoKSTtFKs+WWyGNxacrFHMLxLVmtPxr8AyzSradvzd9KRjR4u/LdtXnGHVeetdKmmYo9LoMTOWaP0eI868+oa8ZI9Q4kMk20Yo3MFfzq5HU32rL02ItKK01e1YbQ6Dcbrq5FSkoQ2vGxXIKsm2ak2zaSCkeH7yrIw+wyKoRznepu7iNqm3JmqR08OamE5TGpuq81U0BAFh8+ihdfXNsc1Ur8UFtayOLYuRexWoxBssYzilr5rFYjVmR+iMydShxbGTnmj3FvwddVPbUyj5pjja/0yDq6+xVXgyz0Hi54NmlpuVcPnZgDzhmwevWtLJUldMqTa1rbAuOSvtUG7ds1t4IzOUQwU/Nn03/AIiqophvVzCBZjh/8j/xFYm1sajYNxNgM7r5eC3tKj7jZvU2OUMpfpxtD7gAgu0dXqKHCnq/6LfvT/FOMqXsGvI+J4I2eGSF+bJGlpHTtHONa+fMbwubDKt0EgNr3Y/6L2XyIX0K1lYPqW/en+KB8L+B0uJwclLA1j2nShnbJd8T+jRzB2i6pHNRlwPPcAxm9s1ucPxNlhcrNUXEzWxapmn/AEiP1IzT8Xlcz6bT9kj81R5YvczoaNDFisY1K0MYYdyAM4F1w2t96lHBKtHm+9Tbg9zVS4DL8RjO5VZcRjG1UTwTrf7feq8vAmudtaPUf3S1Q5CpFfFsdABsV57wh4Qg3z9621XxXV0n1oH2Cf1IVHxF1BlY+aXlYg4F8TW8mXt83T0jo332W+5FLwxaHuWeKXgsS75RmGWYpwRrvrk6sgvUpCSMlTp6epjY2NlMxrGtDWtEtg1oFgANFSDuv+g370/xU5ZE3ZpROwJE80jwM1G41h+oaP8AVP8AFRSQVjtcLfvT/FLUh0yR3htLHAOa4WIOoheHcZPFxJh73VdO0mke67g3PkHE7f7SdR2aty9rFNVj6lv3p/iu5IKp7XMfAx7HAtc10mk1zSLEEFuYT1pBTPl+lxEjajlHih2raYpxCyyTPkgd3PE43bCQZuT3tD7gkbrj1lRxcRNY369p/wBH/wA1SOZbmXAE0uLW2orTYxzq5HxMVjfrWn/TP8laj4paxv1jfYP8lvuw5M6JCpcY50Wp8W51Tj4s6xv0m+yf3VuPgFWja3qP7rDnDkNMglDiysDEwhrOBlaPN96670K3+33rOqPJqmXn4ohOIYvbapH8C647W+9VpeL+td9JvUf3QpxW4aWZ/EMb15rJ4njOvNbuo4p61/1jR9gn9SpwcSM/KNdNIZIwbuYwcm5w3B93aPTZN5YgoGQ4JcFZsVnsLspoyOXmtkBr5Nu953bNZ5/ecPoo6eJkELQyONoa1o3Dedp51Bh+FS08TIYaWOKJgs1jZSAN58W5J2k5lWdCq/oN++P8FnWgabJ2vXfLKtoVX/Dt++P8FzyVX/Qb96f4paohpZcNQiODH5s+m/8AEUDbFVbYG/en+K0GGQFkdnCxJJI12ub2WJNbGop7ltJJJTNiSSSQAkkkkAJJJJACSSSQAkkkkAJJJJACSSSQAkkkkAJJJJACSSSQAkkkkAJJJJACSSSQAkkkkAJJJJACSSSQAkkkkAf/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data:image/jpeg;base64,/9j/4AAQSkZJRgABAQAAAQABAAD/2wCEAAkGBhAPDw8PEBIQDw8PDxAPDw8PDw8PDw8NFBAVFRQQFBIXHCYeFxkkGRQUHy8gIycpLywsFR4xNTAqNSYsLykBCQoKDgwOFw8PGCwcHBwpKSksKSkpLCkpLCkpKSkpLCkpLCwpKSkpLCkpKS0sKSwpKSksKSopKS0sLCwpLikpKf/AABEIALEBHQMBIgACEQEDEQH/xAAcAAABBQEBAQAAAAAAAAAAAAAFAAEDBAYCBwj/xABLEAABAwICBAcLCwMCBQUAAAABAAIDBBEFIRIxQVEGBxNhcZGxFBYiMjNScoGSoeEVI0JDgpOywcLR0lNi8IOiVHOj0+I1RGNks//EABkBAAMBAQEAAAAAAAAAAAAAAAABAwIEBf/EACgRAAICAQMEAAYDAAAAAAAAAAABAhEDEkFRBBMhMQUiMjNh8CNScf/aAAwDAQACEQMRAD8A9bxHE3Mk0G5WAJ9agGKv873Kjwhm0ageiMt9ioTijd9xcnRs7VY+Dck2vqyXVDHcU6JuVMvSY1INo6lXPCGYbW9Sry1wsw6TraTiW28YX1HZzZ5KscQblqI8DwLOOoi+t1thztt6VWOJcGHL8hRuPzEE3bkLnLZcD80w4QTE2Bbfo5kJ7ttfw3Pu0DPSFxpglpz3A9a7+ULZ6b3eFpDK2iNF435eMMhktdqPAtb5L7uEkw2t36tnWue+Wbe32fihzasWA0nMI0bkC+lZoFte+/MbpOrQcsw3RybrDXcrpDLVqT7Uf6i1vkI98s+9vs/FLvln3t9n4oVUzBxuCSdvjWvvFyTbm5lFprSww4FrfIb75J97fZ+KXfJPvb7PxQTTT6aOzDgWt8hrvkn3t9n4pd8k+9vs/FBdNLTR2YcBrfIa75J97fZ+Kfvjn3t9n4oLpp9NHZhwGt8hnvin3t9n4p++Kbe32fig2mn0kdmHA9b5DHfFNvb7PxS74pt7fZ+KD6SfSS7MOBa3yF++Kbe32fin74Zt7fZQjSS0kdqHAa3yF++Gbe32Uu+Gbe32UI00+kjtR4HrfIX74Jt7fZS74Jt7fZQnSS0kdqPAa3yF/l+be32Uvl+be32UI0l1pJdqPAa3yFvl6be3qS+Xpt46kKDk+mjtR4DW+Qr8uzbx1JfLs28dSF6ScOR2o8BrfIU+XJd46k/y3LvHUhd0+kl2o8D1sKDG5d46kaw2qMsYcdeYPSFkg5aXAPIj0ndpXPmgopUUg2zN8MX2nb6P5oGJkZ4a+Xb6H5rPgrt6dfxr93I5H8zLWmmLlCHJ7q9E7JdNLTUV06KCyTSS0lxdPdKgO9JLSXF0rp0FkmklpKO6SKAl0ktJR3SugCTST3UYKe6QEgK60lGCnulQWd6SfSUae6KA70k+ko7pwUUBICurqK6WklQyW6e6jBTgooDu6e64unSoDsFIFcAp7oA7unBXCcJDJA5OCo11dKgJAVp+D/kR6Tu0rKharg95AdLu0rl6n0i2L2Znhr5dvofms+FoeGnl2+j+az9l19N9pfu5HL9THCdMAnVyY6dMkkMdOuUroA6SXN06AFdOqOIYmyns6QjRcbADygyzNto6lXi4RNkuY4pHMGt5Ibb1AG2sbVwT+JdNC1KdU639no4/hfV5YqcMbafm9gukqfykGktmZJAQbXeNJmonxm6hkcyAMldaQQHAhzXC7XAggg7QdoV8PU4s61YpKS/ByZuny4XWSLQgukgnVyAk90yeyQxJ1WrK9kVtI3cfFYM3u6Bu51V7qlfqGgN1wSnQBNcuqGDW5o6XAIeKMu8Zxd0kke9SR0DRq9wAQBZ7uj89p6DfsT92x7/9rv2XApAn7jakB0a5m93sP/ZN8ox7SR0sePyTCjC6FGEgHbiMR+sZ63tHarDHg5ggjeDcKuaXnPWon0I1i19+iL9YzQMvhdIWHSM1Ekbr6Xudn71bpK5sh0dTwLluYNt9ikBasnCnbRuIuonNss2maoQCcBMAp2wOtfYk3QEQC1XB7yA6XdpWXC1HB7yA6XdpXL1PpFsXszfDIfPt9H80AstBwx8u30fzQCy6um+2v3cjl+pjJJ0lcmMknSQAkkkkAJRVVS2KN8jjZrGlxPMBqUtkGxp5qIpYYwXsAHKPGYyN9EHbquTzLm6rqI4IOT97LlnR0+F5ZpbbvhGHqJpquQySHRvq5huAWiwaJ8dNUNZMXtkboOGj4LDcG+8G41rSw4ayMSNjaxhc8kFrRk3UPcFJDTEMdHewuLHfquekrwJ/Cp5GlN/nwt9vZ70vjkq0xj4VeP8AB5ZX1UHJzsEjXNBAlBLQbX8W973LttvCOVshLSUwjYGi2sk2Fhc67BTLoBez03Q4umrQvJ4mfq8mbw/C4GAT2T2T2XacpyqNdiBa7ko7GUi5vm2NvnO59w2qeuquTblm85NHPvPMqVJT6Iuc3ON3E6y47SmIj7jz0vGedb3Zud083MrUQI1tP2SD7j+6mYxTBqLAr8s0ayW+k1w9+pSRTsOpzD0PaT1XUwCZ0LTrAPSAe1KxkjU4CgFHH5jB0NaEu4oz9Hqc5vYUhlkBJVfkyLzf98n7qRlGwagfaf8AukBM7/LqB9Uzz2bsnAm+6wXRooybljSd5aD2qURgagB0CyAKpeDqufUR2qPuMSkX8EtN2uaSHNdvBV0tTtjCTYE2FYg+/ITnwvq5BkJQNh3P5tquzU2eSFTAO8H1g7QdhBVymqy8aJ8duv8AuHnKPplC1FSZ5K/HSucNEiwXeDnPMI4NFc+TI06KximBBgV0RwePRY5vmyPHU4q8CquHapP+bJ+MrnlNy9lFFIAcI6PlJXHzWt99/wBlmnQEGy21Wy80nos/UhdXQNvcLrwZdMaZHJC3ZmXMsubIpUUyovisu1Ssg1RCkuiE1lsyMkui1TU9KXHcNZJ1ADWk3Q6HbQ3BDwQHN6DZU6xujGI4Wht3NblqYwnwnW36N/WilVUjMe/mQ8qThr8v2b1afQ66C5C7aFYmdgLoJgugkMS5lkDWlxyAFyuwsXw9x6RhjpoSA4+HI7WQPoi3v6kgL76zSeZHEDdc2AbuzVumxBj8m6Tzvjjke322gt96yeBQuHhElzj9J3hO6ythh7jtKbESPqJB4sEz+jkWDre8LgT1Z1UoHp1UTfwByKMKlCzZoC2xA6oqRvpVM7j7ogu2w1+3uIeupd+QRkJ1mwA/clcfrKUdEUx7XJxSVv8AVp/uX/yRiyVkDBIpa3+rT/dP/ddiCsH06c/YkH5opZPZAAzQrP8A6x9cw/JcuNaPq6Z3RLKO1iLWSskAFNRWDXTMcP7KmO/+4BI4nO3xqOq6WGlk/DLf3I0mJRYACXHWNzeyohttlpahjfb0dH3qOnx1sjhJC9jyw38BzX5bQbIxVNNsjboWK4RYdpXcc3ecQNIdDtYSqws9KosT0mh7Dk73HaEWgxAWzK8n4vcffyslJM8vv4cJcbuuB4Tb6zln6lv7qU8aZtSaDzsTyyKt4M+8ZO+R563FZa60vB/yI9J3aVy5oKKVFoStnFQfnpPRZ+pVZ2rrEZtGZ/O1n6lUNXdZgnVmmytURodNEiMswVSZwXbBshJIHPYuGhWJFwGXXSmRONDV/matzucxjRqLs+gAav8AN6kwyAFxLgbNGllvBUGIu0n9AA39Kzdyo16VlNziTcpgE9l01qoYEApGhJrV0AkArJ0k6QxnPDQScgASTuAFyV5NU1RqamWY/TeSBubqaOqy9A4Z13I0UxGt4EY+1r9wK85wltyEIZrcIgsAtJStQTDW2AR2mQzJdYFKAuIwpQFg0OAnsnsnSGNZKy6sklYDWTp0rIAZJdWT2SsDmy5LVJZNZAFWZqz+LQXBWkmag+IMuE0B5nUyupqmOdmTo3hw9R1L2ilqWyxskb4sjGvb0OF15Fwlg1rdcW9fytAxpPhQudGfR8Zvb7kM0ahabg/5Eek7tKzYC0mAeR+07tK5Oo9Iri9gThNJabpaO0oR3SUU4VeXHojtQMq2CKeNE8j+ZkvLlcmS6iJVWsqSBosID3aiRfQHnW2nculRJ2SVWItjIbm951MbrA3uJyaOn3rmOWVxGbYx/aNJ1uk5KKmoBYaznckklxcdbidZPOiNNQkkWJ5r2Px96G0gQTw+lGgS50h3kPcwbvo2QarpDpGznDX9J57StHM10cDLFhJ1+C4Xb033LPzyPN7Bt77S4ZdRUcbttm58FM0J85/tvHYU4p3jU93rOl23VhpftDPU5x/Sk5rjtaPsk/mr2TK/dT2eMNIb2jwurb1K3BO2Roc0hzTtG/aDuPMoHwX29gVSQGJ/KN5hI0apGjb6Q2H1ak/YgqugFHFIHgOabg5gqZoWWMxPGdPaKCPznucfUAB2lZbB9YRrjSk+dpxsEZPW8/sgWDvQvZrY2uHnUj1Ks9hztS0FImzIRjCmAUcamaFNjFZPopwE4asjGslZWG0byL2NkxpnDYUtSHTIbJ1ciw1zhcJTYZI3Ys648j0sppWUwpnarFS/Jz7XsnqQUyqmXZYRrTFMRXlCFVzcijEgQquGRTQGF4RRXBRDimqPCqYeZjx0gkH8QVfhAMiouK51q6Qb4X/iaU2NHqwC0OBeS+078RQABH8C8l9p34iuLP6RbGAOFPlx6I7UMiYCEV4TMvN9kdpQYEhdGH7aJz+plTFallPG+V5DWMFyT1Aes2HrWaoca5UlzRcuN9J12j1CxNhqUXGJiGkYKUfSPLSDmFwwH16R9QUmB0YDWrqj6JM0lHTyvI0JI2X3xPk/W1aGnwOXI906LhnosgiGRyPjlyDUDtEgrRQylrTI02tm82F88mjPZtXPlvYpAq4nh73AONTKRYgZUwz6BGgcmFO/rzf9H/to7WUpYxj9IkPLnEkG91R5kQdIJewcMKf/AF5/+h/20zsKl2VMo6Y6Z36EXjapdELTmKgB8m1A/wDcNd6dMP0vaqOIU84abuhf0CSI/rWpkYheIRZFajIy0Zrg/jrWz9zPu10hOgDm3lNzXc4G22dlsGheYcJYTG9srcnMcHAjYQbgr0vC6oTwRTN1SMa7oJGY67rUmCR5/wAasJDqd/8AY5vU6/5rL4TLqW/40KPSpGPH1cmfQ4fBea4bLYpJj2N5hcupaijdqWLwqXUtbQSalpmQ3ErDQq9OVaaFJsZ1HGSbBEqCAC+kLlUI3kalZi5Q6gVGdspGg1FM0C2SlDmnXZCYaaQnPJWm0x3rkca3LpltsjG6l33SHZKv8nXGRzUXcUjcxmlSe47Lcz2jYLrgVHUh8k7toUD642sFtY2zLmiTEnRuzGRQuykKVl1RWlUQbsgkCEYgcijUoyQHFHWBW0xGNx+TIrvirgvVzP2NiPvc1UeEE2sLR8U9GRHUSkZPc1jTvAuT2hNsNj0RjRZGcC8l9t34igSO4F5L7TvxFceb0WxlHE2AzPv5rP1IRW0o1hFMWHz7tngt7SoGhu3NPFLSkOSs8VxyXlcUnvqjc2IcwY0A++61uFxZDoWPl/8AUqwH/ipv/wBCt9gxbYLt10iDiFcPYbhoDTpeCQ4ZZ7b6weg7FoWTBjNAtucrgi7bjp15WQ2CwsRszRJkzTrzy271zZJWUiqKNWXEG9xpP0wNgbY/56lQLUfk0XDNDpaPNOGRClBlIXXQJUz6chRhqpaZjyjnTVOrFwVfLVUq4za6AMHwqp/BcivFdXGSifGczBO5g9FwDh7y5U+EmbXdBXXE3TOMdcR4vLRdei/4LUn48gkafhHhvdFLPFbMsJb6QzHYvCorseWnYbL6Wjo968S4xeDvclW9zRZjzps6Ds67hKM0/BrTQ+ET3stphTgbZrzbC6u1lr8Kr9S05GaPQ6GnDgi8OHtssph2I2tmtBT4oLa1zSciiSCTKNo1qw2UNGVkMNUXbVw5xO1Spv2b8IJvqr7VB3VnrVK3OpY427SjTQ7L8darrK8FB+UaF0yQnUEnCw1BSTRIOpCZKUm9gpbOOpWWCwzzQnpE/mBzaEkJm0JJzyRHlOZRTTC2eS13JC0IH1dAALhyy2MBoBzRvEsQABzWFxzFNea3FyYmkZnGLPfog6zZe1cEODTYKGnZqcWab/Sdn2WXkvBLB3VtdG212NdpvOzRGZXuzWkDd+yMkmvCHFI5jp2NyIurOFW0X21crJbo0yob71LhPiO/5kn4yuaTsogfiEQdO6/mt7XKnLSkalbxN9p3ei3tKgFSFSF0KVHiPDOnNPi0+wSlso59JoJ991pMBrbgZrvjhwnTZDWMGcV45LeYTdp679ayfBzFbWuV2Rdog0eq005IV6KUhZ7DK0EDNHIZbhZYIuNncdSkMrtoXFPNYq1LPYalGT8+iiX5K7gTzBT08EZFjrVSWYu5ly3LUUeaCi9UYaALtQiucdEgiyIOri0a1l+EGOaIOaItsTSMtwsqGtY7POxWi4oqcw4eXuGdRM+T7Is0djl5ris8lVOyGO7nSPDQBvJsF7lheHiCCGBo8GKNsY5yBmfWbn1qs34pmV4CLZwVlOMbg/3ZSOLBeSEFzd5btH5rVthFl2LAWsoKSTtFKs+WWyGNxacrFHMLxLVmtPxr8AyzSradvzd9KRjR4u/LdtXnGHVeetdKmmYo9LoMTOWaP0eI868+oa8ZI9Q4kMk20Yo3MFfzq5HU32rL02ItKK01e1YbQ6Dcbrq5FSkoQ2vGxXIKsm2ak2zaSCkeH7yrIw+wyKoRznepu7iNqm3JmqR08OamE5TGpuq81U0BAFh8+ihdfXNsc1Ur8UFtayOLYuRexWoxBssYzilr5rFYjVmR+iMydShxbGTnmj3FvwddVPbUyj5pjja/0yDq6+xVXgyz0Hi54NmlpuVcPnZgDzhmwevWtLJUldMqTa1rbAuOSvtUG7ds1t4IzOUQwU/Nn03/AIiqophvVzCBZjh/8j/xFYm1sajYNxNgM7r5eC3tKj7jZvU2OUMpfpxtD7gAgu0dXqKHCnq/6LfvT/FOMqXsGvI+J4I2eGSF+bJGlpHTtHONa+fMbwubDKt0EgNr3Y/6L2XyIX0K1lYPqW/en+KB8L+B0uJwclLA1j2nShnbJd8T+jRzB2i6pHNRlwPPcAxm9s1ucPxNlhcrNUXEzWxapmn/AEiP1IzT8Xlcz6bT9kj81R5YvczoaNDFisY1K0MYYdyAM4F1w2t96lHBKtHm+9Tbg9zVS4DL8RjO5VZcRjG1UTwTrf7feq8vAmudtaPUf3S1Q5CpFfFsdABsV57wh4Qg3z9621XxXV0n1oH2Cf1IVHxF1BlY+aXlYg4F8TW8mXt83T0jo332W+5FLwxaHuWeKXgsS75RmGWYpwRrvrk6sgvUpCSMlTp6epjY2NlMxrGtDWtEtg1oFgANFSDuv+g370/xU5ZE3ZpROwJE80jwM1G41h+oaP8AVP8AFRSQVjtcLfvT/FLUh0yR3htLHAOa4WIOoheHcZPFxJh73VdO0mke67g3PkHE7f7SdR2aty9rFNVj6lv3p/iu5IKp7XMfAx7HAtc10mk1zSLEEFuYT1pBTPl+lxEjajlHih2raYpxCyyTPkgd3PE43bCQZuT3tD7gkbrj1lRxcRNY369p/wBH/wA1SOZbmXAE0uLW2orTYxzq5HxMVjfrWn/TP8laj4paxv1jfYP8lvuw5M6JCpcY50Wp8W51Tj4s6xv0m+yf3VuPgFWja3qP7rDnDkNMglDiysDEwhrOBlaPN96670K3+33rOqPJqmXn4ohOIYvbapH8C647W+9VpeL+td9JvUf3QpxW4aWZ/EMb15rJ4njOvNbuo4p61/1jR9gn9SpwcSM/KNdNIZIwbuYwcm5w3B93aPTZN5YgoGQ4JcFZsVnsLspoyOXmtkBr5Nu953bNZ5/ecPoo6eJkELQyONoa1o3Dedp51Bh+FS08TIYaWOKJgs1jZSAN58W5J2k5lWdCq/oN++P8FnWgabJ2vXfLKtoVX/Dt++P8FzyVX/Qb96f4paohpZcNQiODH5s+m/8AEUDbFVbYG/en+K0GGQFkdnCxJJI12ub2WJNbGop7ltJJJTNiSSSQAkkkkAJJJJACSSSQAkkkkAJJJJACSSSQAkkkkAJJJJACSSSQAkkkkAJJJJACSSSQAkkkkAJJJJACSSSQAkkkkAf/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6" descr="data:image/jpeg;base64,/9j/4AAQSkZJRgABAQAAAQABAAD/2wCEAAkGBhAPDw8PEBIQDw8PDxAPDw8PDw8PDw8NFBAVFRQQFBIXHCYeFxkkGRQUHy8gIycpLywsFR4xNTAqNSYsLykBCQoKDgwOFw8PGCwcHBwpKSksKSkpLCkpLCkpKSkpLCkpLCwpKSkpLCkpKS0sKSwpKSksKSopKS0sLCwpLikpKf/AABEIALEBHQMBIgACEQEDEQH/xAAcAAABBQEBAQAAAAAAAAAAAAAFAAEDBAYCBwj/xABLEAABAwICBAcLCwMCBQUAAAABAAIDBBEFIRIxQVEGBxNhcZGxFBYiMjNScoGSoeEVI0JDgpOywcLR0lNi8IOiVHOj0+I1RGNks//EABkBAAMBAQEAAAAAAAAAAAAAAAABAwIEBf/EACgRAAICAQMEAAYDAAAAAAAAAAABAhEDEkFRBBMhMQUiMjNh8CNScf/aAAwDAQACEQMRAD8A9bxHE3Mk0G5WAJ9agGKv873Kjwhm0ageiMt9ioTijd9xcnRs7VY+Dck2vqyXVDHcU6JuVMvSY1INo6lXPCGYbW9Sry1wsw6TraTiW28YX1HZzZ5KscQblqI8DwLOOoi+t1thztt6VWOJcGHL8hRuPzEE3bkLnLZcD80w4QTE2Bbfo5kJ7ttfw3Pu0DPSFxpglpz3A9a7+ULZ6b3eFpDK2iNF435eMMhktdqPAtb5L7uEkw2t36tnWue+Wbe32fihzasWA0nMI0bkC+lZoFte+/MbpOrQcsw3RybrDXcrpDLVqT7Uf6i1vkI98s+9vs/FLvln3t9n4oVUzBxuCSdvjWvvFyTbm5lFprSww4FrfIb75J97fZ+KXfJPvb7PxQTTT6aOzDgWt8hrvkn3t9n4pd8k+9vs/FBdNLTR2YcBrfIa75J97fZ+Kfvjn3t9n4oLpp9NHZhwGt8hnvin3t9n4p++Kbe32fig2mn0kdmHA9b5DHfFNvb7PxS74pt7fZ+KD6SfSS7MOBa3yF++Kbe32fin74Zt7fZQjSS0kdqHAa3yF++Gbe32Uu+Gbe32UI00+kjtR4HrfIX74Jt7fZS74Jt7fZQnSS0kdqPAa3yF/l+be32Uvl+be32UI0l1pJdqPAa3yFvl6be3qS+Xpt46kKDk+mjtR4DW+Qr8uzbx1JfLs28dSF6ScOR2o8BrfIU+XJd46k/y3LvHUhd0+kl2o8D1sKDG5d46kaw2qMsYcdeYPSFkg5aXAPIj0ndpXPmgopUUg2zN8MX2nb6P5oGJkZ4a+Xb6H5rPgrt6dfxr93I5H8zLWmmLlCHJ7q9E7JdNLTUV06KCyTSS0lxdPdKgO9JLSXF0rp0FkmklpKO6SKAl0ktJR3SugCTST3UYKe6QEgK60lGCnulQWd6SfSUae6KA70k+ko7pwUUBICurqK6WklQyW6e6jBTgooDu6e64unSoDsFIFcAp7oA7unBXCcJDJA5OCo11dKgJAVp+D/kR6Tu0rKharg95AdLu0rl6n0i2L2Znhr5dvofms+FoeGnl2+j+az9l19N9pfu5HL9THCdMAnVyY6dMkkMdOuUroA6SXN06AFdOqOIYmyns6QjRcbADygyzNto6lXi4RNkuY4pHMGt5Ibb1AG2sbVwT+JdNC1KdU639no4/hfV5YqcMbafm9gukqfykGktmZJAQbXeNJmonxm6hkcyAMldaQQHAhzXC7XAggg7QdoV8PU4s61YpKS/ByZuny4XWSLQgukgnVyAk90yeyQxJ1WrK9kVtI3cfFYM3u6Bu51V7qlfqGgN1wSnQBNcuqGDW5o6XAIeKMu8Zxd0kke9SR0DRq9wAQBZ7uj89p6DfsT92x7/9rv2XApAn7jakB0a5m93sP/ZN8ox7SR0sePyTCjC6FGEgHbiMR+sZ63tHarDHg5ggjeDcKuaXnPWon0I1i19+iL9YzQMvhdIWHSM1Ekbr6Xudn71bpK5sh0dTwLluYNt9ikBasnCnbRuIuonNss2maoQCcBMAp2wOtfYk3QEQC1XB7yA6XdpWXC1HB7yA6XdpXL1PpFsXszfDIfPt9H80AstBwx8u30fzQCy6um+2v3cjl+pjJJ0lcmMknSQAkkkkAJRVVS2KN8jjZrGlxPMBqUtkGxp5qIpYYwXsAHKPGYyN9EHbquTzLm6rqI4IOT97LlnR0+F5ZpbbvhGHqJpquQySHRvq5huAWiwaJ8dNUNZMXtkboOGj4LDcG+8G41rSw4ayMSNjaxhc8kFrRk3UPcFJDTEMdHewuLHfquekrwJ/Cp5GlN/nwt9vZ70vjkq0xj4VeP8AB5ZX1UHJzsEjXNBAlBLQbX8W973LttvCOVshLSUwjYGi2sk2Fhc67BTLoBez03Q4umrQvJ4mfq8mbw/C4GAT2T2T2XacpyqNdiBa7ko7GUi5vm2NvnO59w2qeuquTblm85NHPvPMqVJT6Iuc3ON3E6y47SmIj7jz0vGedb3Zud083MrUQI1tP2SD7j+6mYxTBqLAr8s0ayW+k1w9+pSRTsOpzD0PaT1XUwCZ0LTrAPSAe1KxkjU4CgFHH5jB0NaEu4oz9Hqc5vYUhlkBJVfkyLzf98n7qRlGwagfaf8AukBM7/LqB9Uzz2bsnAm+6wXRooybljSd5aD2qURgagB0CyAKpeDqufUR2qPuMSkX8EtN2uaSHNdvBV0tTtjCTYE2FYg+/ITnwvq5BkJQNh3P5tquzU2eSFTAO8H1g7QdhBVymqy8aJ8duv8AuHnKPplC1FSZ5K/HSucNEiwXeDnPMI4NFc+TI06KximBBgV0RwePRY5vmyPHU4q8CquHapP+bJ+MrnlNy9lFFIAcI6PlJXHzWt99/wBlmnQEGy21Wy80nos/UhdXQNvcLrwZdMaZHJC3ZmXMsubIpUUyovisu1Ssg1RCkuiE1lsyMkui1TU9KXHcNZJ1ADWk3Q6HbQ3BDwQHN6DZU6xujGI4Wht3NblqYwnwnW36N/WilVUjMe/mQ8qThr8v2b1afQ66C5C7aFYmdgLoJgugkMS5lkDWlxyAFyuwsXw9x6RhjpoSA4+HI7WQPoi3v6kgL76zSeZHEDdc2AbuzVumxBj8m6Tzvjjke322gt96yeBQuHhElzj9J3hO6ythh7jtKbESPqJB4sEz+jkWDre8LgT1Z1UoHp1UTfwByKMKlCzZoC2xA6oqRvpVM7j7ogu2w1+3uIeupd+QRkJ1mwA/clcfrKUdEUx7XJxSVv8AVp/uX/yRiyVkDBIpa3+rT/dP/ddiCsH06c/YkH5opZPZAAzQrP8A6x9cw/JcuNaPq6Z3RLKO1iLWSskAFNRWDXTMcP7KmO/+4BI4nO3xqOq6WGlk/DLf3I0mJRYACXHWNzeyohttlpahjfb0dH3qOnx1sjhJC9jyw38BzX5bQbIxVNNsjboWK4RYdpXcc3ecQNIdDtYSqws9KosT0mh7Dk73HaEWgxAWzK8n4vcffyslJM8vv4cJcbuuB4Tb6zln6lv7qU8aZtSaDzsTyyKt4M+8ZO+R563FZa60vB/yI9J3aVy5oKKVFoStnFQfnpPRZ+pVZ2rrEZtGZ/O1n6lUNXdZgnVmmytURodNEiMswVSZwXbBshJIHPYuGhWJFwGXXSmRONDV/matzucxjRqLs+gAav8AN6kwyAFxLgbNGllvBUGIu0n9AA39Kzdyo16VlNziTcpgE9l01qoYEApGhJrV0AkArJ0k6QxnPDQScgASTuAFyV5NU1RqamWY/TeSBubqaOqy9A4Z13I0UxGt4EY+1r9wK85wltyEIZrcIgsAtJStQTDW2AR2mQzJdYFKAuIwpQFg0OAnsnsnSGNZKy6sklYDWTp0rIAZJdWT2SsDmy5LVJZNZAFWZqz+LQXBWkmag+IMuE0B5nUyupqmOdmTo3hw9R1L2ilqWyxskb4sjGvb0OF15Fwlg1rdcW9fytAxpPhQudGfR8Zvb7kM0ahabg/5Eek7tKzYC0mAeR+07tK5Oo9Iri9gThNJabpaO0oR3SUU4VeXHojtQMq2CKeNE8j+ZkvLlcmS6iJVWsqSBosID3aiRfQHnW2nculRJ2SVWItjIbm951MbrA3uJyaOn3rmOWVxGbYx/aNJ1uk5KKmoBYaznckklxcdbidZPOiNNQkkWJ5r2Px96G0gQTw+lGgS50h3kPcwbvo2QarpDpGznDX9J57StHM10cDLFhJ1+C4Xb033LPzyPN7Bt77S4ZdRUcbttm58FM0J85/tvHYU4p3jU93rOl23VhpftDPU5x/Sk5rjtaPsk/mr2TK/dT2eMNIb2jwurb1K3BO2Roc0hzTtG/aDuPMoHwX29gVSQGJ/KN5hI0apGjb6Q2H1ak/YgqugFHFIHgOabg5gqZoWWMxPGdPaKCPznucfUAB2lZbB9YRrjSk+dpxsEZPW8/sgWDvQvZrY2uHnUj1Ks9hztS0FImzIRjCmAUcamaFNjFZPopwE4asjGslZWG0byL2NkxpnDYUtSHTIbJ1ciw1zhcJTYZI3Ys648j0sppWUwpnarFS/Jz7XsnqQUyqmXZYRrTFMRXlCFVzcijEgQquGRTQGF4RRXBRDimqPCqYeZjx0gkH8QVfhAMiouK51q6Qb4X/iaU2NHqwC0OBeS+078RQABH8C8l9p34iuLP6RbGAOFPlx6I7UMiYCEV4TMvN9kdpQYEhdGH7aJz+plTFallPG+V5DWMFyT1Aes2HrWaoca5UlzRcuN9J12j1CxNhqUXGJiGkYKUfSPLSDmFwwH16R9QUmB0YDWrqj6JM0lHTyvI0JI2X3xPk/W1aGnwOXI906LhnosgiGRyPjlyDUDtEgrRQylrTI02tm82F88mjPZtXPlvYpAq4nh73AONTKRYgZUwz6BGgcmFO/rzf9H/to7WUpYxj9IkPLnEkG91R5kQdIJewcMKf/AF5/+h/20zsKl2VMo6Y6Z36EXjapdELTmKgB8m1A/wDcNd6dMP0vaqOIU84abuhf0CSI/rWpkYheIRZFajIy0Zrg/jrWz9zPu10hOgDm3lNzXc4G22dlsGheYcJYTG9srcnMcHAjYQbgr0vC6oTwRTN1SMa7oJGY67rUmCR5/wAasJDqd/8AY5vU6/5rL4TLqW/40KPSpGPH1cmfQ4fBea4bLYpJj2N5hcupaijdqWLwqXUtbQSalpmQ3ErDQq9OVaaFJsZ1HGSbBEqCAC+kLlUI3kalZi5Q6gVGdspGg1FM0C2SlDmnXZCYaaQnPJWm0x3rkca3LpltsjG6l33SHZKv8nXGRzUXcUjcxmlSe47Lcz2jYLrgVHUh8k7toUD642sFtY2zLmiTEnRuzGRQuykKVl1RWlUQbsgkCEYgcijUoyQHFHWBW0xGNx+TIrvirgvVzP2NiPvc1UeEE2sLR8U9GRHUSkZPc1jTvAuT2hNsNj0RjRZGcC8l9t34igSO4F5L7TvxFceb0WxlHE2AzPv5rP1IRW0o1hFMWHz7tngt7SoGhu3NPFLSkOSs8VxyXlcUnvqjc2IcwY0A++61uFxZDoWPl/8AUqwH/ipv/wBCt9gxbYLt10iDiFcPYbhoDTpeCQ4ZZ7b6weg7FoWTBjNAtucrgi7bjp15WQ2CwsRszRJkzTrzy271zZJWUiqKNWXEG9xpP0wNgbY/56lQLUfk0XDNDpaPNOGRClBlIXXQJUz6chRhqpaZjyjnTVOrFwVfLVUq4za6AMHwqp/BcivFdXGSifGczBO5g9FwDh7y5U+EmbXdBXXE3TOMdcR4vLRdei/4LUn48gkafhHhvdFLPFbMsJb6QzHYvCorseWnYbL6Wjo968S4xeDvclW9zRZjzps6Ds67hKM0/BrTQ+ET3stphTgbZrzbC6u1lr8Kr9S05GaPQ6GnDgi8OHtssph2I2tmtBT4oLa1zSciiSCTKNo1qw2UNGVkMNUXbVw5xO1Spv2b8IJvqr7VB3VnrVK3OpY427SjTQ7L8darrK8FB+UaF0yQnUEnCw1BSTRIOpCZKUm9gpbOOpWWCwzzQnpE/mBzaEkJm0JJzyRHlOZRTTC2eS13JC0IH1dAALhyy2MBoBzRvEsQABzWFxzFNea3FyYmkZnGLPfog6zZe1cEODTYKGnZqcWab/Sdn2WXkvBLB3VtdG212NdpvOzRGZXuzWkDd+yMkmvCHFI5jp2NyIurOFW0X21crJbo0yob71LhPiO/5kn4yuaTsogfiEQdO6/mt7XKnLSkalbxN9p3ei3tKgFSFSF0KVHiPDOnNPi0+wSlso59JoJ991pMBrbgZrvjhwnTZDWMGcV45LeYTdp679ayfBzFbWuV2Rdog0eq005IV6KUhZ7DK0EDNHIZbhZYIuNncdSkMrtoXFPNYq1LPYalGT8+iiX5K7gTzBT08EZFjrVSWYu5ly3LUUeaCi9UYaALtQiucdEgiyIOri0a1l+EGOaIOaItsTSMtwsqGtY7POxWi4oqcw4eXuGdRM+T7Is0djl5ris8lVOyGO7nSPDQBvJsF7lheHiCCGBo8GKNsY5yBmfWbn1qs34pmV4CLZwVlOMbg/3ZSOLBeSEFzd5btH5rVthFl2LAWsoKSTtFKs+WWyGNxacrFHMLxLVmtPxr8AyzSradvzd9KRjR4u/LdtXnGHVeetdKmmYo9LoMTOWaP0eI868+oa8ZI9Q4kMk20Yo3MFfzq5HU32rL02ItKK01e1YbQ6Dcbrq5FSkoQ2vGxXIKsm2ak2zaSCkeH7yrIw+wyKoRznepu7iNqm3JmqR08OamE5TGpuq81U0BAFh8+ihdfXNsc1Ur8UFtayOLYuRexWoxBssYzilr5rFYjVmR+iMydShxbGTnmj3FvwddVPbUyj5pjja/0yDq6+xVXgyz0Hi54NmlpuVcPnZgDzhmwevWtLJUldMqTa1rbAuOSvtUG7ds1t4IzOUQwU/Nn03/AIiqophvVzCBZjh/8j/xFYm1sajYNxNgM7r5eC3tKj7jZvU2OUMpfpxtD7gAgu0dXqKHCnq/6LfvT/FOMqXsGvI+J4I2eGSF+bJGlpHTtHONa+fMbwubDKt0EgNr3Y/6L2XyIX0K1lYPqW/en+KB8L+B0uJwclLA1j2nShnbJd8T+jRzB2i6pHNRlwPPcAxm9s1ucPxNlhcrNUXEzWxapmn/AEiP1IzT8Xlcz6bT9kj81R5YvczoaNDFisY1K0MYYdyAM4F1w2t96lHBKtHm+9Tbg9zVS4DL8RjO5VZcRjG1UTwTrf7feq8vAmudtaPUf3S1Q5CpFfFsdABsV57wh4Qg3z9621XxXV0n1oH2Cf1IVHxF1BlY+aXlYg4F8TW8mXt83T0jo332W+5FLwxaHuWeKXgsS75RmGWYpwRrvrk6sgvUpCSMlTp6epjY2NlMxrGtDWtEtg1oFgANFSDuv+g370/xU5ZE3ZpROwJE80jwM1G41h+oaP8AVP8AFRSQVjtcLfvT/FLUh0yR3htLHAOa4WIOoheHcZPFxJh73VdO0mke67g3PkHE7f7SdR2aty9rFNVj6lv3p/iu5IKp7XMfAx7HAtc10mk1zSLEEFuYT1pBTPl+lxEjajlHih2raYpxCyyTPkgd3PE43bCQZuT3tD7gkbrj1lRxcRNY369p/wBH/wA1SOZbmXAE0uLW2orTYxzq5HxMVjfrWn/TP8laj4paxv1jfYP8lvuw5M6JCpcY50Wp8W51Tj4s6xv0m+yf3VuPgFWja3qP7rDnDkNMglDiysDEwhrOBlaPN96670K3+33rOqPJqmXn4ohOIYvbapH8C647W+9VpeL+td9JvUf3QpxW4aWZ/EMb15rJ4njOvNbuo4p61/1jR9gn9SpwcSM/KNdNIZIwbuYwcm5w3B93aPTZN5YgoGQ4JcFZsVnsLspoyOXmtkBr5Nu953bNZ5/ecPoo6eJkELQyONoa1o3Dedp51Bh+FS08TIYaWOKJgs1jZSAN58W5J2k5lWdCq/oN++P8FnWgabJ2vXfLKtoVX/Dt++P8FzyVX/Qb96f4paohpZcNQiODH5s+m/8AEUDbFVbYG/en+K0GGQFkdnCxJJI12ub2WJNbGop7ltJJJTNiSSSQAkkkkAJJJJACSSSQAkkkkAJJJJACSSSQAkkkkAJJJJACSSSQAkkkkAJJJJACSSSQAkkkkAJJJJACSSSQAkkkkAf/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9019" y="2382980"/>
            <a:ext cx="2758784" cy="2141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9743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 calcmode="lin" valueType="num">
                                      <p:cBhvr additive="base">
                                        <p:cTn id="2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 calcmode="lin" valueType="num">
                                      <p:cBhvr additive="base">
                                        <p:cTn id="2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055"/>
                                        </p:tgtEl>
                                        <p:attrNameLst>
                                          <p:attrName>style.visibility</p:attrName>
                                        </p:attrNameLst>
                                      </p:cBhvr>
                                      <p:to>
                                        <p:strVal val="visible"/>
                                      </p:to>
                                    </p:set>
                                    <p:anim calcmode="lin" valueType="num">
                                      <p:cBhvr additive="base">
                                        <p:cTn id="35" dur="500" fill="hold"/>
                                        <p:tgtEl>
                                          <p:spTgt spid="2055"/>
                                        </p:tgtEl>
                                        <p:attrNameLst>
                                          <p:attrName>ppt_x</p:attrName>
                                        </p:attrNameLst>
                                      </p:cBhvr>
                                      <p:tavLst>
                                        <p:tav tm="0">
                                          <p:val>
                                            <p:strVal val="#ppt_x"/>
                                          </p:val>
                                        </p:tav>
                                        <p:tav tm="100000">
                                          <p:val>
                                            <p:strVal val="#ppt_x"/>
                                          </p:val>
                                        </p:tav>
                                      </p:tavLst>
                                    </p:anim>
                                    <p:anim calcmode="lin" valueType="num">
                                      <p:cBhvr additive="base">
                                        <p:cTn id="36" dur="500" fill="hold"/>
                                        <p:tgtEl>
                                          <p:spTgt spid="20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000" b="1" dirty="0"/>
              <a:t>Still …</a:t>
            </a:r>
          </a:p>
        </p:txBody>
      </p:sp>
      <p:sp>
        <p:nvSpPr>
          <p:cNvPr id="4" name="Content Placeholder 3"/>
          <p:cNvSpPr>
            <a:spLocks noGrp="1"/>
          </p:cNvSpPr>
          <p:nvPr>
            <p:ph idx="1"/>
          </p:nvPr>
        </p:nvSpPr>
        <p:spPr>
          <a:xfrm>
            <a:off x="609600" y="1524000"/>
            <a:ext cx="8058150" cy="4525963"/>
          </a:xfrm>
        </p:spPr>
        <p:txBody>
          <a:bodyPr/>
          <a:lstStyle/>
          <a:p>
            <a:r>
              <a:rPr lang="en-US" sz="2800" dirty="0"/>
              <a:t>It can be messy at first.</a:t>
            </a:r>
          </a:p>
          <a:p>
            <a:r>
              <a:rPr lang="en-US" sz="2800" dirty="0"/>
              <a:t>It is not linear, it is complex.</a:t>
            </a:r>
          </a:p>
          <a:p>
            <a:r>
              <a:rPr lang="en-US" sz="2800" dirty="0"/>
              <a:t>It can be uncomfortable.</a:t>
            </a:r>
          </a:p>
          <a:p>
            <a:r>
              <a:rPr lang="en-US" sz="2800" dirty="0"/>
              <a:t>It takes resilience to effect change.</a:t>
            </a:r>
          </a:p>
          <a:p>
            <a:endParaRPr lang="en-US" sz="2800" dirty="0"/>
          </a:p>
        </p:txBody>
      </p:sp>
      <p:pic>
        <p:nvPicPr>
          <p:cNvPr id="1026" name="Picture 2" descr="https://encrypted-tbn0.gstatic.com/images?q=tbn:ANd9GcR4AJjE8PLabn1byAzweicELcpyEJJ5wJ8YtgOwbU6pJS8rAr5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6745" y="4114800"/>
            <a:ext cx="2143125" cy="21336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560619" y="4945797"/>
            <a:ext cx="4932218" cy="954107"/>
          </a:xfrm>
          <a:prstGeom prst="rect">
            <a:avLst/>
          </a:prstGeom>
          <a:noFill/>
        </p:spPr>
        <p:txBody>
          <a:bodyPr wrap="square" rtlCol="0">
            <a:spAutoFit/>
          </a:bodyPr>
          <a:lstStyle/>
          <a:p>
            <a:r>
              <a:rPr lang="en-US" sz="2800" b="1" i="1" dirty="0">
                <a:latin typeface="Times New Roman" panose="02020603050405020304" pitchFamily="18" charset="0"/>
                <a:cs typeface="Times New Roman" panose="02020603050405020304" pitchFamily="18" charset="0"/>
              </a:rPr>
              <a:t>The winding road gets you to the top of the mountain!</a:t>
            </a:r>
          </a:p>
        </p:txBody>
      </p:sp>
    </p:spTree>
    <p:extLst>
      <p:ext uri="{BB962C8B-B14F-4D97-AF65-F5344CB8AC3E}">
        <p14:creationId xmlns:p14="http://schemas.microsoft.com/office/powerpoint/2010/main" val="360814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 calcmode="lin" valueType="num">
                                      <p:cBhvr additive="base">
                                        <p:cTn id="2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 calcmode="lin" valueType="num">
                                      <p:cBhvr additive="base">
                                        <p:cTn id="31"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ppt_x"/>
                                          </p:val>
                                        </p:tav>
                                        <p:tav tm="100000">
                                          <p:val>
                                            <p:strVal val="#ppt_x"/>
                                          </p:val>
                                        </p:tav>
                                      </p:tavLst>
                                    </p:anim>
                                    <p:anim calcmode="lin" valueType="num">
                                      <p:cBhvr additive="base">
                                        <p:cTn id="3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000" b="1" dirty="0"/>
              <a:t>Sources</a:t>
            </a:r>
          </a:p>
        </p:txBody>
      </p:sp>
      <p:sp>
        <p:nvSpPr>
          <p:cNvPr id="4" name="Content Placeholder 3"/>
          <p:cNvSpPr>
            <a:spLocks noGrp="1"/>
          </p:cNvSpPr>
          <p:nvPr>
            <p:ph idx="1"/>
          </p:nvPr>
        </p:nvSpPr>
        <p:spPr>
          <a:xfrm>
            <a:off x="609600" y="1524000"/>
            <a:ext cx="8058150" cy="4525963"/>
          </a:xfrm>
        </p:spPr>
        <p:txBody>
          <a:bodyPr/>
          <a:lstStyle/>
          <a:p>
            <a:pPr marL="0" indent="0">
              <a:buNone/>
            </a:pPr>
            <a:r>
              <a:rPr lang="en-US" sz="1100" b="1" dirty="0"/>
              <a:t>Sources</a:t>
            </a:r>
            <a:r>
              <a:rPr lang="en-US" sz="1100" dirty="0"/>
              <a:t>:</a:t>
            </a:r>
          </a:p>
          <a:p>
            <a:pPr marL="0" lvl="0" indent="0">
              <a:buNone/>
            </a:pPr>
            <a:r>
              <a:rPr lang="en-US" sz="1100" dirty="0" err="1"/>
              <a:t>Mallinger</a:t>
            </a:r>
            <a:r>
              <a:rPr lang="en-US" sz="1100" dirty="0"/>
              <a:t>, M. "Maintaining Control in the Classroom by Giving Up Control </a:t>
            </a:r>
            <a:r>
              <a:rPr lang="en-US" sz="1100" dirty="0" err="1"/>
              <a:t>Maintenir</a:t>
            </a:r>
            <a:r>
              <a:rPr lang="en-US" sz="1100" dirty="0"/>
              <a:t> Le </a:t>
            </a:r>
            <a:r>
              <a:rPr lang="en-US" sz="1100" dirty="0" err="1"/>
              <a:t>Contrôle</a:t>
            </a:r>
            <a:r>
              <a:rPr lang="en-US" sz="1100" dirty="0"/>
              <a:t> De La </a:t>
            </a:r>
            <a:r>
              <a:rPr lang="en-US" sz="1100" dirty="0" err="1"/>
              <a:t>Classe</a:t>
            </a:r>
            <a:r>
              <a:rPr lang="en-US" sz="1100" dirty="0"/>
              <a:t> Par </a:t>
            </a:r>
            <a:r>
              <a:rPr lang="en-US" sz="1100" dirty="0" err="1"/>
              <a:t>l'Abandon</a:t>
            </a:r>
            <a:r>
              <a:rPr lang="en-US" sz="1100" dirty="0"/>
              <a:t> Du </a:t>
            </a:r>
            <a:r>
              <a:rPr lang="en-US" sz="1100" dirty="0" err="1"/>
              <a:t>Contrôle</a:t>
            </a:r>
            <a:r>
              <a:rPr lang="en-US" sz="1100" dirty="0"/>
              <a:t>]." </a:t>
            </a:r>
            <a:r>
              <a:rPr lang="en-US" sz="1100" i="1" dirty="0"/>
              <a:t>Journal of management education (Newbury Park, Calif.)</a:t>
            </a:r>
            <a:r>
              <a:rPr lang="en-US" sz="1100" dirty="0"/>
              <a:t> 22.4 (1998)</a:t>
            </a:r>
            <a:r>
              <a:rPr lang="en-US" sz="1100" i="1" dirty="0" err="1"/>
              <a:t>ProQuest</a:t>
            </a:r>
            <a:r>
              <a:rPr lang="en-US" sz="1100" i="1" dirty="0"/>
              <a:t>. </a:t>
            </a:r>
            <a:r>
              <a:rPr lang="en-US" sz="1100" dirty="0"/>
              <a:t>Web. 3 Sep. 2013. </a:t>
            </a:r>
          </a:p>
          <a:p>
            <a:pPr marL="225425" indent="0">
              <a:buNone/>
            </a:pPr>
            <a:r>
              <a:rPr lang="en-US" sz="1100" b="1" dirty="0" err="1"/>
              <a:t>Abstract</a:t>
            </a:r>
            <a:r>
              <a:rPr lang="en-US" sz="1100" dirty="0" err="1"/>
              <a:t>Although</a:t>
            </a:r>
            <a:r>
              <a:rPr lang="en-US" sz="1100" dirty="0"/>
              <a:t> collaborative learning models are used by numerous faculty members, many instructors are concerned that giving up control in the classroom means com-promising the educational experience. Empowering students, however, requires more of the instructor than just relinquishing the role of lecturer. This article offers a set of frameworks to help faculty create a semiautonomous classroom and, at the same time, protect against loss of quality control. Cross-cultural implications of collaborative learning are all addressed</a:t>
            </a:r>
          </a:p>
          <a:p>
            <a:pPr marL="0" indent="0">
              <a:buNone/>
            </a:pPr>
            <a:endParaRPr lang="en-US" sz="1100" b="1" dirty="0"/>
          </a:p>
          <a:p>
            <a:pPr marL="0" lvl="0" indent="0">
              <a:buNone/>
            </a:pPr>
            <a:r>
              <a:rPr lang="en-US" sz="1100" dirty="0"/>
              <a:t>On Relinquishing Control in the Classroom (and Life) </a:t>
            </a:r>
          </a:p>
          <a:p>
            <a:pPr marL="400050" lvl="1" indent="0">
              <a:buNone/>
            </a:pPr>
            <a:r>
              <a:rPr lang="en-US" sz="1100" u="sng" dirty="0">
                <a:hlinkClick r:id="rId3"/>
              </a:rPr>
              <a:t>http://alisonlentz.blogspot.com/2012/04/on-relinquishing-control-in-classroom.html?m=1</a:t>
            </a:r>
            <a:r>
              <a:rPr lang="en-US" sz="1100" dirty="0"/>
              <a:t> </a:t>
            </a:r>
          </a:p>
          <a:p>
            <a:pPr marL="0" indent="0">
              <a:buNone/>
            </a:pPr>
            <a:r>
              <a:rPr lang="en-US" sz="1100" b="1" i="1" dirty="0"/>
              <a:t>  </a:t>
            </a:r>
            <a:r>
              <a:rPr lang="en-US" sz="1100" dirty="0"/>
              <a:t>How We Started Relinquishing Control</a:t>
            </a:r>
          </a:p>
          <a:p>
            <a:pPr marL="400050" lvl="1" indent="0">
              <a:buNone/>
            </a:pPr>
            <a:r>
              <a:rPr lang="en-US" sz="1100" u="sng" dirty="0">
                <a:hlinkClick r:id="rId4"/>
              </a:rPr>
              <a:t>http://relinquishingcontrol.wikispaces.com/Start+with+the+Basics</a:t>
            </a:r>
            <a:r>
              <a:rPr lang="en-US" sz="1100" dirty="0"/>
              <a:t> </a:t>
            </a:r>
          </a:p>
          <a:p>
            <a:pPr marL="0" indent="0">
              <a:buNone/>
            </a:pPr>
            <a:r>
              <a:rPr lang="en-US" sz="1100" b="1" i="1" dirty="0"/>
              <a:t> </a:t>
            </a:r>
            <a:r>
              <a:rPr lang="en-US" sz="1100" dirty="0"/>
              <a:t>Classroom Innovation Means Giving Up Control: The essence of what drives innovation begins with what kids want to learn.</a:t>
            </a:r>
          </a:p>
          <a:p>
            <a:pPr marL="400050" lvl="1" indent="0">
              <a:buNone/>
            </a:pPr>
            <a:r>
              <a:rPr lang="en-US" sz="1100" u="sng" dirty="0">
                <a:hlinkClick r:id="rId5"/>
              </a:rPr>
              <a:t>http://www.cea-ace.ca/blog/donna-fry/2012/12/5/classroom-innovation-means-giving-control</a:t>
            </a:r>
            <a:r>
              <a:rPr lang="en-US" sz="1100" u="sng" dirty="0"/>
              <a:t> </a:t>
            </a:r>
            <a:endParaRPr lang="en-US" sz="1100" dirty="0"/>
          </a:p>
          <a:p>
            <a:pPr marL="0" lvl="0" indent="0">
              <a:buNone/>
            </a:pPr>
            <a:r>
              <a:rPr lang="en-US" sz="1100" dirty="0"/>
              <a:t>Relinquishing Control</a:t>
            </a:r>
          </a:p>
          <a:p>
            <a:pPr marL="400050" lvl="1" indent="0">
              <a:buNone/>
            </a:pPr>
            <a:r>
              <a:rPr lang="en-US" sz="1100" u="sng" dirty="0">
                <a:hlinkClick r:id="rId6"/>
              </a:rPr>
              <a:t>http://edtechideas.com/2010/11/24/relinquishing-control/</a:t>
            </a:r>
            <a:r>
              <a:rPr lang="en-US" sz="1100" u="sng" dirty="0"/>
              <a:t> </a:t>
            </a:r>
            <a:endParaRPr lang="en-US" sz="1100" dirty="0"/>
          </a:p>
          <a:p>
            <a:pPr marL="0" lvl="0" indent="0">
              <a:buNone/>
            </a:pPr>
            <a:r>
              <a:rPr lang="en-US" sz="1100" dirty="0"/>
              <a:t>Don’t give up on relinquishing control to your students</a:t>
            </a:r>
          </a:p>
          <a:p>
            <a:pPr marL="400050" lvl="1" indent="0">
              <a:buNone/>
            </a:pPr>
            <a:r>
              <a:rPr lang="en-US" sz="1100" u="sng" dirty="0">
                <a:hlinkClick r:id="rId7"/>
              </a:rPr>
              <a:t>http://educatedtodeath.com/post/12164495790/0022-dont-give-up-on-relinquishing-control-to-your</a:t>
            </a:r>
            <a:r>
              <a:rPr lang="en-US" sz="1100" u="sng" dirty="0"/>
              <a:t> </a:t>
            </a:r>
            <a:endParaRPr lang="en-US" sz="1100" dirty="0"/>
          </a:p>
          <a:p>
            <a:pPr marL="0" lvl="0" indent="0">
              <a:buNone/>
            </a:pPr>
            <a:r>
              <a:rPr lang="en-US" sz="1100" dirty="0"/>
              <a:t>Student-Centered Classroom Culture (PDF)</a:t>
            </a:r>
          </a:p>
          <a:p>
            <a:pPr marL="400050" lvl="1" indent="0">
              <a:buNone/>
            </a:pPr>
            <a:r>
              <a:rPr lang="en-US" sz="1100" u="sng" dirty="0">
                <a:hlinkClick r:id="rId8"/>
              </a:rPr>
              <a:t>http://www.intel.com/content/dam/www/program/education/us/en/documents/assessing-projects/overview-and-benefits/student-centered-classroom-culture.pdf</a:t>
            </a:r>
            <a:r>
              <a:rPr lang="en-US" sz="1100" u="sng" dirty="0"/>
              <a:t> </a:t>
            </a:r>
            <a:endParaRPr lang="en-US" sz="1100" dirty="0"/>
          </a:p>
          <a:p>
            <a:pPr marL="0" indent="0">
              <a:buNone/>
            </a:pPr>
            <a:endParaRPr lang="en-US" sz="1100" dirty="0"/>
          </a:p>
        </p:txBody>
      </p:sp>
    </p:spTree>
    <p:extLst>
      <p:ext uri="{BB962C8B-B14F-4D97-AF65-F5344CB8AC3E}">
        <p14:creationId xmlns:p14="http://schemas.microsoft.com/office/powerpoint/2010/main" val="28566123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PSNARRATION" val="15,-321494790,C:\Users\Jennifer\Desktop\Learner-Centered Teaching\ONLINE COURSE\Module Materials\MODULE 1\Draft\LCT_Module1\LCT_Module_1.ppc"/>
</p:tagLst>
</file>

<file path=ppt/tags/tag2.xml><?xml version="1.0" encoding="utf-8"?>
<p:tagLst xmlns:a="http://schemas.openxmlformats.org/drawingml/2006/main" xmlns:r="http://schemas.openxmlformats.org/officeDocument/2006/relationships" xmlns:p="http://schemas.openxmlformats.org/presentationml/2006/main">
  <p:tag name="PPSNARRATION" val="15,-321494790,C:\Users\Jennifer\Desktop\Learner-Centered Teaching\ONLINE COURSE\Module Materials\MODULE 1\Draft\LCT_Module1\LCT_Module_1.ppc"/>
</p:tagLst>
</file>

<file path=ppt/theme/theme1.xml><?xml version="1.0" encoding="utf-8"?>
<a:theme xmlns:a="http://schemas.openxmlformats.org/drawingml/2006/main" name="CEI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CEIT</Template>
  <TotalTime>606</TotalTime>
  <Words>1714</Words>
  <Application>Microsoft Office PowerPoint</Application>
  <PresentationFormat>On-screen Show (4:3)</PresentationFormat>
  <Paragraphs>307</Paragraphs>
  <Slides>39</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ＭＳ Ｐゴシック</vt:lpstr>
      <vt:lpstr>Arial</vt:lpstr>
      <vt:lpstr>Arial Bold</vt:lpstr>
      <vt:lpstr>Calibri</vt:lpstr>
      <vt:lpstr>Osaka</vt:lpstr>
      <vt:lpstr>Times New Roman</vt:lpstr>
      <vt:lpstr>CEIT</vt:lpstr>
      <vt:lpstr>Shifting from TCC to LCC Student-Centered Learning: Relinquishing Control Mr. Emad Halawa</vt:lpstr>
      <vt:lpstr>  Objectives :                 Through out this presentation the attendants would:</vt:lpstr>
      <vt:lpstr>Discuss the following photos</vt:lpstr>
      <vt:lpstr>PowerPoint Presentation</vt:lpstr>
      <vt:lpstr>Some Current Trends</vt:lpstr>
      <vt:lpstr>Newton’s First Law of Motion:  The Law of Inertia</vt:lpstr>
      <vt:lpstr>Changes Toward a Learner-Centered Classroom</vt:lpstr>
      <vt:lpstr>Task 1</vt:lpstr>
      <vt:lpstr>PowerPoint Presentation</vt:lpstr>
      <vt:lpstr>Five Principles to Learner-Centered Approach (Weimer 2002) </vt:lpstr>
      <vt:lpstr>Five Principles Continued</vt:lpstr>
      <vt:lpstr>Student Centered vs. Teacher Centered</vt:lpstr>
      <vt:lpstr>Task 2</vt:lpstr>
      <vt:lpstr>Differences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Similarities</vt:lpstr>
      <vt:lpstr>PowerPoint Presentation</vt:lpstr>
      <vt:lpstr>Tactics For LCCs ( I )</vt:lpstr>
      <vt:lpstr>Tactics For LCCs ( II )</vt:lpstr>
      <vt:lpstr>Tactics For LCCs ( III )</vt:lpstr>
      <vt:lpstr>LCT Approaches</vt:lpstr>
      <vt:lpstr>Relinquishing Control:  The Process is the Product </vt:lpstr>
      <vt:lpstr>Why Do It?</vt:lpstr>
      <vt:lpstr>Why Does it Work?</vt:lpstr>
      <vt:lpstr>Some Results</vt:lpstr>
      <vt:lpstr>Some “yes-buts”</vt:lpstr>
      <vt:lpstr>How to Do It</vt:lpstr>
      <vt:lpstr>Now … Let’s Do It!</vt:lpstr>
      <vt:lpstr>How Do We Assess the Learning?</vt:lpstr>
      <vt:lpstr>Task 3</vt:lpstr>
      <vt:lpstr>Challenges</vt:lpstr>
      <vt:lpstr>Still …</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Emad</dc:creator>
  <cp:lastModifiedBy>Redha</cp:lastModifiedBy>
  <cp:revision>16</cp:revision>
  <dcterms:created xsi:type="dcterms:W3CDTF">2013-09-04T11:39:43Z</dcterms:created>
  <dcterms:modified xsi:type="dcterms:W3CDTF">2016-03-15T17:50:59Z</dcterms:modified>
</cp:coreProperties>
</file>