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mp4" ContentType="video/unknown"/>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2"/>
  </p:sldMasterIdLst>
  <p:notesMasterIdLst>
    <p:notesMasterId r:id="rId37"/>
  </p:notesMasterIdLst>
  <p:sldIdLst>
    <p:sldId id="328" r:id="rId3"/>
    <p:sldId id="339" r:id="rId4"/>
    <p:sldId id="266" r:id="rId5"/>
    <p:sldId id="314" r:id="rId6"/>
    <p:sldId id="316" r:id="rId7"/>
    <p:sldId id="335" r:id="rId8"/>
    <p:sldId id="318" r:id="rId9"/>
    <p:sldId id="337" r:id="rId10"/>
    <p:sldId id="319" r:id="rId11"/>
    <p:sldId id="297" r:id="rId12"/>
    <p:sldId id="291" r:id="rId13"/>
    <p:sldId id="305" r:id="rId14"/>
    <p:sldId id="310" r:id="rId15"/>
    <p:sldId id="320" r:id="rId16"/>
    <p:sldId id="289" r:id="rId17"/>
    <p:sldId id="281" r:id="rId18"/>
    <p:sldId id="285" r:id="rId19"/>
    <p:sldId id="282" r:id="rId20"/>
    <p:sldId id="284" r:id="rId21"/>
    <p:sldId id="283" r:id="rId22"/>
    <p:sldId id="322" r:id="rId23"/>
    <p:sldId id="330" r:id="rId24"/>
    <p:sldId id="321" r:id="rId25"/>
    <p:sldId id="323" r:id="rId26"/>
    <p:sldId id="308" r:id="rId27"/>
    <p:sldId id="338" r:id="rId28"/>
    <p:sldId id="329" r:id="rId29"/>
    <p:sldId id="325" r:id="rId30"/>
    <p:sldId id="304" r:id="rId31"/>
    <p:sldId id="327" r:id="rId32"/>
    <p:sldId id="326" r:id="rId33"/>
    <p:sldId id="324" r:id="rId34"/>
    <p:sldId id="307" r:id="rId35"/>
    <p:sldId id="333" r:id="rId36"/>
  </p:sldIdLst>
  <p:sldSz cx="9144000" cy="6858000" type="screen4x3"/>
  <p:notesSz cx="6858000" cy="9144000"/>
  <p:defaultTextStyle>
    <a:defPPr>
      <a:defRPr lang="en-US"/>
    </a:defPPr>
    <a:lvl1pPr algn="l" rtl="0" fontAlgn="base">
      <a:lnSpc>
        <a:spcPct val="80000"/>
      </a:lnSpc>
      <a:spcBef>
        <a:spcPct val="20000"/>
      </a:spcBef>
      <a:spcAft>
        <a:spcPct val="0"/>
      </a:spcAft>
      <a:defRPr kern="1200">
        <a:solidFill>
          <a:schemeClr val="tx1"/>
        </a:solidFill>
        <a:latin typeface="Arial" charset="0"/>
        <a:ea typeface="+mn-ea"/>
        <a:cs typeface="+mn-cs"/>
      </a:defRPr>
    </a:lvl1pPr>
    <a:lvl2pPr marL="457200" algn="l" rtl="0" fontAlgn="base">
      <a:lnSpc>
        <a:spcPct val="80000"/>
      </a:lnSpc>
      <a:spcBef>
        <a:spcPct val="20000"/>
      </a:spcBef>
      <a:spcAft>
        <a:spcPct val="0"/>
      </a:spcAft>
      <a:defRPr kern="1200">
        <a:solidFill>
          <a:schemeClr val="tx1"/>
        </a:solidFill>
        <a:latin typeface="Arial" charset="0"/>
        <a:ea typeface="+mn-ea"/>
        <a:cs typeface="+mn-cs"/>
      </a:defRPr>
    </a:lvl2pPr>
    <a:lvl3pPr marL="914400" algn="l" rtl="0" fontAlgn="base">
      <a:lnSpc>
        <a:spcPct val="80000"/>
      </a:lnSpc>
      <a:spcBef>
        <a:spcPct val="20000"/>
      </a:spcBef>
      <a:spcAft>
        <a:spcPct val="0"/>
      </a:spcAft>
      <a:defRPr kern="1200">
        <a:solidFill>
          <a:schemeClr val="tx1"/>
        </a:solidFill>
        <a:latin typeface="Arial" charset="0"/>
        <a:ea typeface="+mn-ea"/>
        <a:cs typeface="+mn-cs"/>
      </a:defRPr>
    </a:lvl3pPr>
    <a:lvl4pPr marL="1371600" algn="l" rtl="0" fontAlgn="base">
      <a:lnSpc>
        <a:spcPct val="80000"/>
      </a:lnSpc>
      <a:spcBef>
        <a:spcPct val="20000"/>
      </a:spcBef>
      <a:spcAft>
        <a:spcPct val="0"/>
      </a:spcAft>
      <a:defRPr kern="1200">
        <a:solidFill>
          <a:schemeClr val="tx1"/>
        </a:solidFill>
        <a:latin typeface="Arial" charset="0"/>
        <a:ea typeface="+mn-ea"/>
        <a:cs typeface="+mn-cs"/>
      </a:defRPr>
    </a:lvl4pPr>
    <a:lvl5pPr marL="1828800" algn="l" rtl="0" fontAlgn="base">
      <a:lnSpc>
        <a:spcPct val="80000"/>
      </a:lnSpc>
      <a:spcBef>
        <a:spcPct val="2000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006666"/>
    <a:srgbClr val="FFFF00"/>
    <a:srgbClr val="FF99CC"/>
    <a:srgbClr val="CC0099"/>
    <a:srgbClr val="FFFFFF"/>
    <a:srgbClr val="FF0066"/>
    <a:srgbClr val="66FFFF"/>
    <a:srgbClr val="CC3300"/>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26" autoAdjust="0"/>
    <p:restoredTop sz="94836" autoAdjust="0"/>
  </p:normalViewPr>
  <p:slideViewPr>
    <p:cSldViewPr snapToGrid="0">
      <p:cViewPr>
        <p:scale>
          <a:sx n="78" d="100"/>
          <a:sy n="78" d="100"/>
        </p:scale>
        <p:origin x="-912" y="-18"/>
      </p:cViewPr>
      <p:guideLst>
        <p:guide orient="horz" pos="2160"/>
        <p:guide pos="2880"/>
      </p:guideLst>
    </p:cSldViewPr>
  </p:slideViewPr>
  <p:notesTextViewPr>
    <p:cViewPr>
      <p:scale>
        <a:sx n="100" d="100"/>
        <a:sy n="100" d="100"/>
      </p:scale>
      <p:origin x="0" y="0"/>
    </p:cViewPr>
  </p:notesTextViewPr>
  <p:sorterViewPr>
    <p:cViewPr>
      <p:scale>
        <a:sx n="104" d="100"/>
        <a:sy n="104" d="100"/>
      </p:scale>
      <p:origin x="0" y="239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nSpc>
                <a:spcPct val="100000"/>
              </a:lnSpc>
              <a:spcBef>
                <a:spcPct val="0"/>
              </a:spcBef>
              <a:defRPr sz="1200"/>
            </a:lvl1pPr>
          </a:lstStyle>
          <a:p>
            <a:endParaRPr lang="en-US"/>
          </a:p>
        </p:txBody>
      </p:sp>
      <p:sp>
        <p:nvSpPr>
          <p:cNvPr id="614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defRPr sz="1200"/>
            </a:lvl1pPr>
          </a:lstStyle>
          <a:p>
            <a:endParaRPr lang="en-US"/>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nSpc>
                <a:spcPct val="100000"/>
              </a:lnSpc>
              <a:spcBef>
                <a:spcPct val="0"/>
              </a:spcBef>
              <a:defRPr sz="1200"/>
            </a:lvl1pPr>
          </a:lstStyle>
          <a:p>
            <a:endParaRPr lang="en-US"/>
          </a:p>
        </p:txBody>
      </p:sp>
      <p:sp>
        <p:nvSpPr>
          <p:cNvPr id="614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lnSpc>
                <a:spcPct val="100000"/>
              </a:lnSpc>
              <a:spcBef>
                <a:spcPct val="0"/>
              </a:spcBef>
              <a:defRPr sz="1200"/>
            </a:lvl1pPr>
          </a:lstStyle>
          <a:p>
            <a:fld id="{541191D7-EAA8-4D00-8B90-2FC6F2F34491}" type="slidenum">
              <a:rPr lang="en-US"/>
              <a:pPr/>
              <a:t>‹#›</a:t>
            </a:fld>
            <a:endParaRPr lang="en-US"/>
          </a:p>
        </p:txBody>
      </p:sp>
    </p:spTree>
    <p:extLst>
      <p:ext uri="{BB962C8B-B14F-4D97-AF65-F5344CB8AC3E}">
        <p14:creationId xmlns:p14="http://schemas.microsoft.com/office/powerpoint/2010/main" val="354747252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50F11A-810D-459E-AB6B-3D5469F043E0}" type="slidenum">
              <a:rPr lang="en-US"/>
              <a:pPr/>
              <a:t>3</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pPr>
              <a:buFontTx/>
              <a:buChar char="•"/>
            </a:pP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2317C3-CFB6-4C4C-AAA2-62CF3E19D61A}" type="slidenum">
              <a:rPr lang="en-US"/>
              <a:pPr/>
              <a:t>10</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pPr>
              <a:buFontTx/>
              <a:buChar char="•"/>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1191D7-EAA8-4D00-8B90-2FC6F2F34491}" type="slidenum">
              <a:rPr lang="en-US" smtClean="0"/>
              <a:pPr/>
              <a:t>14</a:t>
            </a:fld>
            <a:endParaRPr lang="en-US"/>
          </a:p>
        </p:txBody>
      </p:sp>
    </p:spTree>
    <p:extLst>
      <p:ext uri="{BB962C8B-B14F-4D97-AF65-F5344CB8AC3E}">
        <p14:creationId xmlns:p14="http://schemas.microsoft.com/office/powerpoint/2010/main" val="284291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1191D7-EAA8-4D00-8B90-2FC6F2F34491}" type="slidenum">
              <a:rPr lang="en-US" smtClean="0"/>
              <a:pPr/>
              <a:t>16</a:t>
            </a:fld>
            <a:endParaRPr lang="en-US"/>
          </a:p>
        </p:txBody>
      </p:sp>
    </p:spTree>
    <p:extLst>
      <p:ext uri="{BB962C8B-B14F-4D97-AF65-F5344CB8AC3E}">
        <p14:creationId xmlns:p14="http://schemas.microsoft.com/office/powerpoint/2010/main" val="2525869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a:xfrm>
            <a:off x="533400" y="1295400"/>
            <a:ext cx="8229600" cy="1143000"/>
          </a:xfrm>
        </p:spPr>
        <p:txBody>
          <a:bodyPr/>
          <a:lstStyle>
            <a:lvl1pPr algn="r">
              <a:defRPr sz="3600"/>
            </a:lvl1pPr>
          </a:lstStyle>
          <a:p>
            <a:pPr lvl="0"/>
            <a:r>
              <a:rPr lang="en-US" noProof="0" smtClean="0"/>
              <a:t>Click to edit Master title style</a:t>
            </a:r>
            <a:endParaRPr lang="en-US" noProof="0" dirty="0" smtClean="0"/>
          </a:p>
        </p:txBody>
      </p:sp>
      <p:sp>
        <p:nvSpPr>
          <p:cNvPr id="53251" name="Rectangle 3"/>
          <p:cNvSpPr>
            <a:spLocks noGrp="1" noChangeArrowheads="1"/>
          </p:cNvSpPr>
          <p:nvPr>
            <p:ph type="subTitle" idx="1"/>
          </p:nvPr>
        </p:nvSpPr>
        <p:spPr>
          <a:xfrm>
            <a:off x="3711575" y="2819400"/>
            <a:ext cx="5051425" cy="1295400"/>
          </a:xfrm>
        </p:spPr>
        <p:txBody>
          <a:bodyPr/>
          <a:lstStyle>
            <a:lvl1pPr marL="0" indent="0" algn="r">
              <a:buFontTx/>
              <a:buNone/>
              <a:defRPr/>
            </a:lvl1pPr>
          </a:lstStyle>
          <a:p>
            <a:pPr lvl="0"/>
            <a:r>
              <a:rPr lang="en-US" noProof="0" smtClean="0"/>
              <a:t>Click to edit Master subtitle style</a:t>
            </a:r>
          </a:p>
        </p:txBody>
      </p:sp>
      <p:sp>
        <p:nvSpPr>
          <p:cNvPr id="53252" name="Rectangle 4"/>
          <p:cNvSpPr>
            <a:spLocks noGrp="1" noChangeArrowheads="1"/>
          </p:cNvSpPr>
          <p:nvPr>
            <p:ph type="dt" sz="half" idx="2"/>
          </p:nvPr>
        </p:nvSpPr>
        <p:spPr>
          <a:xfrm>
            <a:off x="304800" y="6400800"/>
            <a:ext cx="1905000" cy="457200"/>
          </a:xfrm>
        </p:spPr>
        <p:txBody>
          <a:bodyPr/>
          <a:lstStyle>
            <a:lvl1pPr>
              <a:defRPr>
                <a:latin typeface="+mn-lt"/>
              </a:defRPr>
            </a:lvl1pPr>
          </a:lstStyle>
          <a:p>
            <a:endParaRPr lang="en-US" dirty="0"/>
          </a:p>
        </p:txBody>
      </p:sp>
      <p:sp>
        <p:nvSpPr>
          <p:cNvPr id="53253" name="Rectangle 5"/>
          <p:cNvSpPr>
            <a:spLocks noGrp="1" noChangeArrowheads="1"/>
          </p:cNvSpPr>
          <p:nvPr>
            <p:ph type="ftr" sz="quarter" idx="3"/>
          </p:nvPr>
        </p:nvSpPr>
        <p:spPr>
          <a:xfrm>
            <a:off x="3505200" y="6400800"/>
            <a:ext cx="2895600" cy="457200"/>
          </a:xfrm>
        </p:spPr>
        <p:txBody>
          <a:bodyPr/>
          <a:lstStyle>
            <a:lvl1pPr>
              <a:defRPr>
                <a:latin typeface="+mn-lt"/>
              </a:defRPr>
            </a:lvl1pPr>
          </a:lstStyle>
          <a:p>
            <a:endParaRPr lang="en-US" dirty="0"/>
          </a:p>
        </p:txBody>
      </p:sp>
      <p:sp>
        <p:nvSpPr>
          <p:cNvPr id="53254" name="Rectangle 6"/>
          <p:cNvSpPr>
            <a:spLocks noGrp="1" noChangeArrowheads="1"/>
          </p:cNvSpPr>
          <p:nvPr>
            <p:ph type="sldNum" sz="quarter" idx="4"/>
          </p:nvPr>
        </p:nvSpPr>
        <p:spPr>
          <a:xfrm>
            <a:off x="6934200" y="6400800"/>
            <a:ext cx="1905000" cy="457200"/>
          </a:xfrm>
        </p:spPr>
        <p:txBody>
          <a:bodyPr/>
          <a:lstStyle>
            <a:lvl1pPr>
              <a:defRPr>
                <a:latin typeface="+mn-lt"/>
              </a:defRPr>
            </a:lvl1pPr>
          </a:lstStyle>
          <a:p>
            <a:fld id="{80B0D17D-2647-4266-9487-0CA541A3FAFE}"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3F9DD91-C94B-4410-B8E2-C31341F4D57B}" type="slidenum">
              <a:rPr lang="en-US"/>
              <a:pPr/>
              <a:t>‹#›</a:t>
            </a:fld>
            <a:endParaRPr lang="en-US"/>
          </a:p>
        </p:txBody>
      </p:sp>
    </p:spTree>
    <p:extLst>
      <p:ext uri="{BB962C8B-B14F-4D97-AF65-F5344CB8AC3E}">
        <p14:creationId xmlns:p14="http://schemas.microsoft.com/office/powerpoint/2010/main" val="258871002"/>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95449" y="4406900"/>
            <a:ext cx="6799263"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695449" y="2906713"/>
            <a:ext cx="6799263"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99CDFB7-BA1E-400C-A6DB-42D5818B1DD6}" type="slidenum">
              <a:rPr lang="en-US"/>
              <a:pPr/>
              <a:t>‹#›</a:t>
            </a:fld>
            <a:endParaRPr lang="en-US"/>
          </a:p>
        </p:txBody>
      </p:sp>
    </p:spTree>
    <p:extLst>
      <p:ext uri="{BB962C8B-B14F-4D97-AF65-F5344CB8AC3E}">
        <p14:creationId xmlns:p14="http://schemas.microsoft.com/office/powerpoint/2010/main" val="2920009286"/>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52600" y="1395413"/>
            <a:ext cx="3429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1395413"/>
            <a:ext cx="3429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971D494-68BC-407F-AF65-AB0F97113BB5}" type="slidenum">
              <a:rPr lang="en-US"/>
              <a:pPr/>
              <a:t>‹#›</a:t>
            </a:fld>
            <a:endParaRPr lang="en-US"/>
          </a:p>
        </p:txBody>
      </p:sp>
    </p:spTree>
    <p:extLst>
      <p:ext uri="{BB962C8B-B14F-4D97-AF65-F5344CB8AC3E}">
        <p14:creationId xmlns:p14="http://schemas.microsoft.com/office/powerpoint/2010/main" val="3166946766"/>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57324" y="274638"/>
            <a:ext cx="7229475"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57324" y="1535113"/>
            <a:ext cx="345757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57324" y="2174875"/>
            <a:ext cx="346710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4925" y="1535113"/>
            <a:ext cx="35718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4925" y="2174875"/>
            <a:ext cx="35718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A3E3192-E4CE-48D6-A6F2-6D2A272381B1}" type="slidenum">
              <a:rPr lang="en-US"/>
              <a:pPr/>
              <a:t>‹#›</a:t>
            </a:fld>
            <a:endParaRPr lang="en-US"/>
          </a:p>
        </p:txBody>
      </p:sp>
    </p:spTree>
    <p:extLst>
      <p:ext uri="{BB962C8B-B14F-4D97-AF65-F5344CB8AC3E}">
        <p14:creationId xmlns:p14="http://schemas.microsoft.com/office/powerpoint/2010/main" val="1409559336"/>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CD38FEF-6213-4598-919E-2C5D33C16990}" type="slidenum">
              <a:rPr lang="en-US"/>
              <a:pPr/>
              <a:t>‹#›</a:t>
            </a:fld>
            <a:endParaRPr lang="en-US"/>
          </a:p>
        </p:txBody>
      </p:sp>
    </p:spTree>
    <p:extLst>
      <p:ext uri="{BB962C8B-B14F-4D97-AF65-F5344CB8AC3E}">
        <p14:creationId xmlns:p14="http://schemas.microsoft.com/office/powerpoint/2010/main" val="517975712"/>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3A107C3-E985-4DC2-8886-570CDD1DCD6B}" type="slidenum">
              <a:rPr lang="en-US"/>
              <a:pPr/>
              <a:t>‹#›</a:t>
            </a:fld>
            <a:endParaRPr lang="en-US"/>
          </a:p>
        </p:txBody>
      </p:sp>
    </p:spTree>
    <p:extLst>
      <p:ext uri="{BB962C8B-B14F-4D97-AF65-F5344CB8AC3E}">
        <p14:creationId xmlns:p14="http://schemas.microsoft.com/office/powerpoint/2010/main" val="3913871720"/>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6375"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648200" y="273050"/>
            <a:ext cx="403859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76375" y="144462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487DE84-1273-4261-A7F9-101789AABE14}" type="slidenum">
              <a:rPr lang="en-US"/>
              <a:pPr/>
              <a:t>‹#›</a:t>
            </a:fld>
            <a:endParaRPr lang="en-US"/>
          </a:p>
        </p:txBody>
      </p:sp>
    </p:spTree>
    <p:extLst>
      <p:ext uri="{BB962C8B-B14F-4D97-AF65-F5344CB8AC3E}">
        <p14:creationId xmlns:p14="http://schemas.microsoft.com/office/powerpoint/2010/main" val="3611297934"/>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6418262"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7" y="612775"/>
            <a:ext cx="640873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6418262"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F84E99E-F311-4DF1-948C-EE093CE6CFF9}" type="slidenum">
              <a:rPr lang="en-US"/>
              <a:pPr/>
              <a:t>‹#›</a:t>
            </a:fld>
            <a:endParaRPr lang="en-US"/>
          </a:p>
        </p:txBody>
      </p:sp>
    </p:spTree>
    <p:extLst>
      <p:ext uri="{BB962C8B-B14F-4D97-AF65-F5344CB8AC3E}">
        <p14:creationId xmlns:p14="http://schemas.microsoft.com/office/powerpoint/2010/main" val="2947621146"/>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A8B10A-B675-4087-9034-9B2183FA19D1}" type="slidenum">
              <a:rPr lang="en-US"/>
              <a:pPr/>
              <a:t>‹#›</a:t>
            </a:fld>
            <a:endParaRPr lang="en-US"/>
          </a:p>
        </p:txBody>
      </p:sp>
    </p:spTree>
    <p:extLst>
      <p:ext uri="{BB962C8B-B14F-4D97-AF65-F5344CB8AC3E}">
        <p14:creationId xmlns:p14="http://schemas.microsoft.com/office/powerpoint/2010/main" val="2128428508"/>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304800"/>
            <a:ext cx="1752600" cy="5662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752600" y="304800"/>
            <a:ext cx="5105400" cy="5662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4BD3488-233A-4527-AB2B-86B08BC2E42E}" type="slidenum">
              <a:rPr lang="en-US"/>
              <a:pPr/>
              <a:t>‹#›</a:t>
            </a:fld>
            <a:endParaRPr lang="en-US"/>
          </a:p>
        </p:txBody>
      </p:sp>
    </p:spTree>
    <p:extLst>
      <p:ext uri="{BB962C8B-B14F-4D97-AF65-F5344CB8AC3E}">
        <p14:creationId xmlns:p14="http://schemas.microsoft.com/office/powerpoint/2010/main" val="2642854234"/>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1752600" y="304800"/>
            <a:ext cx="7010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52227" name="Rectangle 3"/>
          <p:cNvSpPr>
            <a:spLocks noGrp="1" noChangeArrowheads="1"/>
          </p:cNvSpPr>
          <p:nvPr>
            <p:ph type="body" idx="1"/>
          </p:nvPr>
        </p:nvSpPr>
        <p:spPr bwMode="auto">
          <a:xfrm>
            <a:off x="1752600" y="1395413"/>
            <a:ext cx="7010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 Second level</a:t>
            </a:r>
          </a:p>
        </p:txBody>
      </p:sp>
      <p:sp>
        <p:nvSpPr>
          <p:cNvPr id="52228" name="Rectangle 4"/>
          <p:cNvSpPr>
            <a:spLocks noGrp="1" noChangeArrowheads="1"/>
          </p:cNvSpPr>
          <p:nvPr>
            <p:ph type="dt" sz="half" idx="2"/>
          </p:nvPr>
        </p:nvSpPr>
        <p:spPr bwMode="auto">
          <a:xfrm>
            <a:off x="1905000" y="640080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nSpc>
                <a:spcPct val="100000"/>
              </a:lnSpc>
              <a:spcBef>
                <a:spcPct val="0"/>
              </a:spcBef>
              <a:defRPr sz="1400">
                <a:solidFill>
                  <a:schemeClr val="tx2"/>
                </a:solidFill>
                <a:latin typeface="+mn-lt"/>
              </a:defRPr>
            </a:lvl1pPr>
          </a:lstStyle>
          <a:p>
            <a:endParaRPr lang="en-US" dirty="0"/>
          </a:p>
        </p:txBody>
      </p:sp>
      <p:sp>
        <p:nvSpPr>
          <p:cNvPr id="52229" name="Rectangle 5"/>
          <p:cNvSpPr>
            <a:spLocks noGrp="1" noChangeArrowheads="1"/>
          </p:cNvSpPr>
          <p:nvPr>
            <p:ph type="ftr" sz="quarter" idx="3"/>
          </p:nvPr>
        </p:nvSpPr>
        <p:spPr bwMode="auto">
          <a:xfrm>
            <a:off x="4316413" y="6400800"/>
            <a:ext cx="20843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defRPr sz="1400">
                <a:solidFill>
                  <a:schemeClr val="tx2"/>
                </a:solidFill>
                <a:latin typeface="+mn-lt"/>
              </a:defRPr>
            </a:lvl1pPr>
          </a:lstStyle>
          <a:p>
            <a:endParaRPr lang="en-US" dirty="0"/>
          </a:p>
        </p:txBody>
      </p:sp>
      <p:sp>
        <p:nvSpPr>
          <p:cNvPr id="52230" name="Rectangle 6"/>
          <p:cNvSpPr>
            <a:spLocks noGrp="1" noChangeArrowheads="1"/>
          </p:cNvSpPr>
          <p:nvPr>
            <p:ph type="sldNum" sz="quarter" idx="4"/>
          </p:nvPr>
        </p:nvSpPr>
        <p:spPr bwMode="auto">
          <a:xfrm>
            <a:off x="7391400" y="640080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defRPr sz="1400">
                <a:solidFill>
                  <a:schemeClr val="tx2"/>
                </a:solidFill>
                <a:latin typeface="+mn-lt"/>
              </a:defRPr>
            </a:lvl1pPr>
          </a:lstStyle>
          <a:p>
            <a:fld id="{DD1F01D4-9524-4813-B564-656FF752DF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ransition>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accent1">
              <a:lumMod val="50000"/>
            </a:schemeClr>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p:titleStyle>
    <p:body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gif"/><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gif"/><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4.wdp"/><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gif"/><Relationship Id="rId1" Type="http://schemas.openxmlformats.org/officeDocument/2006/relationships/slideLayout" Target="../slideLayouts/slideLayout2.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image" Target="../media/image5.gif"/></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gif"/><Relationship Id="rId1" Type="http://schemas.openxmlformats.org/officeDocument/2006/relationships/slideLayout" Target="../slideLayouts/slideLayout2.xml"/><Relationship Id="rId4" Type="http://schemas.microsoft.com/office/2007/relationships/hdphoto" Target="../media/hdphoto6.wdp"/></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2.xml"/><Relationship Id="rId5" Type="http://schemas.openxmlformats.org/officeDocument/2006/relationships/image" Target="../media/image5.gif"/><Relationship Id="rId4" Type="http://schemas.microsoft.com/office/2007/relationships/hdphoto" Target="../media/hdphoto8.wdp"/></Relationships>
</file>

<file path=ppt/slides/_rels/slide1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hyperlink" Target="http://en.wikipedia.org/wiki/Burqini"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gif"/><Relationship Id="rId1" Type="http://schemas.openxmlformats.org/officeDocument/2006/relationships/slideLayout" Target="../slideLayouts/slideLayout2.xml"/><Relationship Id="rId5" Type="http://schemas.microsoft.com/office/2007/relationships/hdphoto" Target="../media/hdphoto9.wdp"/><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gif"/><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gif"/><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gif"/><Relationship Id="rId1" Type="http://schemas.openxmlformats.org/officeDocument/2006/relationships/slideLayout" Target="../slideLayouts/slideLayout2.xml"/><Relationship Id="rId4" Type="http://schemas.microsoft.com/office/2007/relationships/hdphoto" Target="../media/hdphoto11.wdp"/></Relationships>
</file>

<file path=ppt/slides/_rels/slide3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4696" y="570396"/>
            <a:ext cx="2548128" cy="960120"/>
          </a:xfrm>
        </p:spPr>
        <p:txBody>
          <a:bodyPr/>
          <a:lstStyle/>
          <a:p>
            <a:pPr algn="l"/>
            <a:r>
              <a:rPr lang="en-US" sz="2000" b="0" dirty="0" smtClean="0">
                <a:solidFill>
                  <a:srgbClr val="006666"/>
                </a:solidFill>
                <a:latin typeface="AR CENA" pitchFamily="2" charset="0"/>
              </a:rPr>
              <a:t>State of Kuwait</a:t>
            </a:r>
            <a:br>
              <a:rPr lang="en-US" sz="2000" b="0" dirty="0" smtClean="0">
                <a:solidFill>
                  <a:srgbClr val="006666"/>
                </a:solidFill>
                <a:latin typeface="AR CENA" pitchFamily="2" charset="0"/>
              </a:rPr>
            </a:br>
            <a:r>
              <a:rPr lang="en-US" sz="2000" b="0" dirty="0" smtClean="0">
                <a:solidFill>
                  <a:srgbClr val="006666"/>
                </a:solidFill>
                <a:latin typeface="AR CENA" pitchFamily="2" charset="0"/>
              </a:rPr>
              <a:t>Ministry of Education</a:t>
            </a:r>
            <a:br>
              <a:rPr lang="en-US" sz="2000" b="0" dirty="0" smtClean="0">
                <a:solidFill>
                  <a:srgbClr val="006666"/>
                </a:solidFill>
                <a:latin typeface="AR CENA" pitchFamily="2" charset="0"/>
              </a:rPr>
            </a:br>
            <a:r>
              <a:rPr lang="en-US" sz="2000" b="0" dirty="0" err="1" smtClean="0">
                <a:solidFill>
                  <a:srgbClr val="006666"/>
                </a:solidFill>
                <a:latin typeface="AR CENA" pitchFamily="2" charset="0"/>
              </a:rPr>
              <a:t>Hawally</a:t>
            </a:r>
            <a:r>
              <a:rPr lang="en-US" sz="2000" b="0" dirty="0" smtClean="0">
                <a:solidFill>
                  <a:srgbClr val="006666"/>
                </a:solidFill>
                <a:latin typeface="AR CENA" pitchFamily="2" charset="0"/>
              </a:rPr>
              <a:t> Educational Area</a:t>
            </a:r>
            <a:endParaRPr lang="en-US" sz="2000" b="0" dirty="0">
              <a:solidFill>
                <a:srgbClr val="006666"/>
              </a:solidFill>
              <a:latin typeface="AR CENA" pitchFamily="2" charset="0"/>
            </a:endParaRPr>
          </a:p>
        </p:txBody>
      </p:sp>
      <p:sp>
        <p:nvSpPr>
          <p:cNvPr id="3" name="Subtitle 2"/>
          <p:cNvSpPr>
            <a:spLocks noGrp="1"/>
          </p:cNvSpPr>
          <p:nvPr>
            <p:ph type="subTitle" idx="1"/>
          </p:nvPr>
        </p:nvSpPr>
        <p:spPr>
          <a:xfrm>
            <a:off x="304800" y="1804416"/>
            <a:ext cx="8656320" cy="1280160"/>
          </a:xfrm>
          <a:pattFill prst="plaid">
            <a:fgClr>
              <a:srgbClr val="FFCCFF"/>
            </a:fgClr>
            <a:bgClr>
              <a:schemeClr val="bg1"/>
            </a:bgClr>
          </a:pattFill>
          <a:effectLst>
            <a:glow rad="228600">
              <a:srgbClr val="CC0099">
                <a:alpha val="40000"/>
              </a:srgbClr>
            </a:glow>
          </a:effectLst>
        </p:spPr>
        <p:txBody>
          <a:bodyPr/>
          <a:lstStyle/>
          <a:p>
            <a:pPr algn="l"/>
            <a:r>
              <a:rPr lang="en-US" sz="5400" b="1" dirty="0" err="1" smtClean="0">
                <a:solidFill>
                  <a:srgbClr val="7030A0"/>
                </a:solidFill>
              </a:rPr>
              <a:t>Gamification</a:t>
            </a:r>
            <a:r>
              <a:rPr lang="en-US" sz="6000" b="1" dirty="0" smtClean="0">
                <a:solidFill>
                  <a:srgbClr val="7030A0"/>
                </a:solidFill>
              </a:rPr>
              <a:t> </a:t>
            </a:r>
            <a:r>
              <a:rPr lang="en-US" sz="4800" b="1" dirty="0" smtClean="0">
                <a:solidFill>
                  <a:srgbClr val="7030A0"/>
                </a:solidFill>
                <a:latin typeface="AR BLANCA" pitchFamily="2" charset="0"/>
              </a:rPr>
              <a:t>in</a:t>
            </a:r>
            <a:r>
              <a:rPr lang="en-US" sz="4800" b="1" dirty="0">
                <a:solidFill>
                  <a:srgbClr val="7030A0"/>
                </a:solidFill>
              </a:rPr>
              <a:t> </a:t>
            </a:r>
            <a:r>
              <a:rPr lang="en-US" sz="5400" b="1" dirty="0" smtClean="0">
                <a:solidFill>
                  <a:srgbClr val="7030A0"/>
                </a:solidFill>
              </a:rPr>
              <a:t>Education</a:t>
            </a:r>
            <a:endParaRPr lang="en-US" sz="6600" b="1" dirty="0">
              <a:solidFill>
                <a:srgbClr val="7030A0"/>
              </a:solidFill>
            </a:endParaRPr>
          </a:p>
        </p:txBody>
      </p:sp>
      <p:sp>
        <p:nvSpPr>
          <p:cNvPr id="4" name="Subtitle 2"/>
          <p:cNvSpPr txBox="1">
            <a:spLocks/>
          </p:cNvSpPr>
          <p:nvPr/>
        </p:nvSpPr>
        <p:spPr bwMode="auto">
          <a:xfrm>
            <a:off x="2877312" y="3383280"/>
            <a:ext cx="3560064" cy="377952"/>
          </a:xfrm>
          <a:prstGeom prst="rect">
            <a:avLst/>
          </a:prstGeom>
          <a:pattFill prst="plaid">
            <a:fgClr>
              <a:srgbClr val="FFCCFF"/>
            </a:fgClr>
            <a:bgClr>
              <a:schemeClr val="bg1"/>
            </a:bgClr>
          </a:pattFill>
          <a:ln>
            <a:noFill/>
          </a:ln>
          <a:effectLst>
            <a:glow rad="228600">
              <a:srgbClr val="CC0099">
                <a:alpha val="40000"/>
              </a:srgbClr>
            </a:glow>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r" rtl="0" eaLnBrk="1" fontAlgn="base" hangingPunct="1">
              <a:spcBef>
                <a:spcPct val="50000"/>
              </a:spcBef>
              <a:spcAft>
                <a:spcPct val="0"/>
              </a:spcAft>
              <a:buFontTx/>
              <a:buNone/>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algn="l"/>
            <a:r>
              <a:rPr lang="en-US" b="1" dirty="0">
                <a:solidFill>
                  <a:srgbClr val="7030A0"/>
                </a:solidFill>
                <a:latin typeface="AR BLANCA" pitchFamily="2" charset="0"/>
              </a:rPr>
              <a:t>The Theory and Application</a:t>
            </a:r>
          </a:p>
        </p:txBody>
      </p:sp>
      <p:sp>
        <p:nvSpPr>
          <p:cNvPr id="5" name="Subtitle 2"/>
          <p:cNvSpPr txBox="1">
            <a:spLocks/>
          </p:cNvSpPr>
          <p:nvPr/>
        </p:nvSpPr>
        <p:spPr bwMode="auto">
          <a:xfrm>
            <a:off x="481584" y="4157472"/>
            <a:ext cx="2054352" cy="377952"/>
          </a:xfrm>
          <a:prstGeom prst="rect">
            <a:avLst/>
          </a:prstGeom>
          <a:solidFill>
            <a:srgbClr val="FFCCFF"/>
          </a:solidFill>
          <a:ln>
            <a:noFill/>
          </a:ln>
          <a:effectLst>
            <a:glow rad="139700">
              <a:srgbClr val="FF99CC">
                <a:alpha val="40000"/>
              </a:srgbClr>
            </a:glow>
          </a:effectLst>
          <a:extLst/>
        </p:spPr>
        <p:txBody>
          <a:bodyPr vert="horz" wrap="square" lIns="91440" tIns="45720" rIns="91440" bIns="45720" numCol="1" anchor="t" anchorCtr="0" compatLnSpc="1">
            <a:prstTxWarp prst="textNoShape">
              <a:avLst/>
            </a:prstTxWarp>
          </a:bodyPr>
          <a:lstStyle>
            <a:lvl1pPr marL="0" indent="0" algn="r" rtl="0" eaLnBrk="1" fontAlgn="base" hangingPunct="1">
              <a:spcBef>
                <a:spcPct val="50000"/>
              </a:spcBef>
              <a:spcAft>
                <a:spcPct val="0"/>
              </a:spcAft>
              <a:buFontTx/>
              <a:buNone/>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algn="l"/>
            <a:r>
              <a:rPr lang="en-US" sz="2800" dirty="0">
                <a:solidFill>
                  <a:srgbClr val="006666"/>
                </a:solidFill>
                <a:latin typeface="AR CENA" pitchFamily="2" charset="0"/>
                <a:ea typeface="+mj-ea"/>
                <a:cs typeface="+mj-cs"/>
              </a:rPr>
              <a:t>Presented </a:t>
            </a:r>
            <a:r>
              <a:rPr lang="en-US" sz="2800" dirty="0" smtClean="0">
                <a:solidFill>
                  <a:srgbClr val="006666"/>
                </a:solidFill>
                <a:latin typeface="AR CENA" pitchFamily="2" charset="0"/>
                <a:ea typeface="+mj-ea"/>
                <a:cs typeface="+mj-cs"/>
              </a:rPr>
              <a:t>by..</a:t>
            </a:r>
            <a:endParaRPr lang="en-US" sz="2800" dirty="0">
              <a:solidFill>
                <a:srgbClr val="006666"/>
              </a:solidFill>
              <a:latin typeface="AR CENA" pitchFamily="2" charset="0"/>
              <a:ea typeface="+mj-ea"/>
              <a:cs typeface="+mj-cs"/>
            </a:endParaRPr>
          </a:p>
        </p:txBody>
      </p:sp>
      <p:sp>
        <p:nvSpPr>
          <p:cNvPr id="6" name="Subtitle 2"/>
          <p:cNvSpPr txBox="1">
            <a:spLocks/>
          </p:cNvSpPr>
          <p:nvPr/>
        </p:nvSpPr>
        <p:spPr bwMode="auto">
          <a:xfrm>
            <a:off x="481584" y="4962144"/>
            <a:ext cx="3505200" cy="377952"/>
          </a:xfrm>
          <a:prstGeom prst="rect">
            <a:avLst/>
          </a:prstGeom>
          <a:solidFill>
            <a:srgbClr val="FFCCFF"/>
          </a:solidFill>
          <a:ln>
            <a:noFill/>
          </a:ln>
          <a:effectLst>
            <a:glow rad="139700">
              <a:srgbClr val="FF99CC">
                <a:alpha val="40000"/>
              </a:srgbClr>
            </a:glow>
          </a:effectLst>
          <a:extLst/>
        </p:spPr>
        <p:txBody>
          <a:bodyPr vert="horz" wrap="square" lIns="91440" tIns="45720" rIns="91440" bIns="45720" numCol="1" anchor="t" anchorCtr="0" compatLnSpc="1">
            <a:prstTxWarp prst="textNoShape">
              <a:avLst/>
            </a:prstTxWarp>
          </a:bodyPr>
          <a:lstStyle>
            <a:lvl1pPr marL="0" indent="0" algn="r" rtl="0" eaLnBrk="1" fontAlgn="base" hangingPunct="1">
              <a:spcBef>
                <a:spcPct val="50000"/>
              </a:spcBef>
              <a:spcAft>
                <a:spcPct val="0"/>
              </a:spcAft>
              <a:buFontTx/>
              <a:buNone/>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algn="l"/>
            <a:r>
              <a:rPr lang="en-US" sz="2800" dirty="0" smtClean="0">
                <a:solidFill>
                  <a:srgbClr val="006666"/>
                </a:solidFill>
                <a:latin typeface="AR CENA" pitchFamily="2" charset="0"/>
                <a:ea typeface="+mj-ea"/>
                <a:cs typeface="+mj-cs"/>
              </a:rPr>
              <a:t>H.O.D</a:t>
            </a:r>
            <a:r>
              <a:rPr lang="en-US" sz="2800" dirty="0" smtClean="0">
                <a:solidFill>
                  <a:schemeClr val="accent6">
                    <a:lumMod val="75000"/>
                  </a:schemeClr>
                </a:solidFill>
                <a:latin typeface="AR CENA" pitchFamily="2" charset="0"/>
                <a:ea typeface="+mj-ea"/>
                <a:cs typeface="+mj-cs"/>
              </a:rPr>
              <a:t> : Mariam </a:t>
            </a:r>
            <a:r>
              <a:rPr lang="en-US" sz="2800" dirty="0" err="1" smtClean="0">
                <a:solidFill>
                  <a:schemeClr val="accent6">
                    <a:lumMod val="75000"/>
                  </a:schemeClr>
                </a:solidFill>
                <a:latin typeface="AR CENA" pitchFamily="2" charset="0"/>
                <a:ea typeface="+mj-ea"/>
                <a:cs typeface="+mj-cs"/>
              </a:rPr>
              <a:t>Mendakar</a:t>
            </a:r>
            <a:endParaRPr lang="en-US" sz="2800" dirty="0">
              <a:solidFill>
                <a:schemeClr val="accent6">
                  <a:lumMod val="75000"/>
                </a:schemeClr>
              </a:solidFill>
              <a:latin typeface="AR CENA" pitchFamily="2" charset="0"/>
              <a:ea typeface="+mj-ea"/>
              <a:cs typeface="+mj-cs"/>
            </a:endParaRPr>
          </a:p>
        </p:txBody>
      </p:sp>
      <p:sp>
        <p:nvSpPr>
          <p:cNvPr id="7" name="Subtitle 2"/>
          <p:cNvSpPr txBox="1">
            <a:spLocks/>
          </p:cNvSpPr>
          <p:nvPr/>
        </p:nvSpPr>
        <p:spPr bwMode="auto">
          <a:xfrm>
            <a:off x="481584" y="5650992"/>
            <a:ext cx="4175760" cy="377952"/>
          </a:xfrm>
          <a:prstGeom prst="rect">
            <a:avLst/>
          </a:prstGeom>
          <a:solidFill>
            <a:srgbClr val="FFCCFF"/>
          </a:solidFill>
          <a:ln>
            <a:noFill/>
          </a:ln>
          <a:effectLst>
            <a:glow rad="139700">
              <a:srgbClr val="FF99CC">
                <a:alpha val="40000"/>
              </a:srgbClr>
            </a:glow>
          </a:effectLst>
          <a:extLst/>
        </p:spPr>
        <p:txBody>
          <a:bodyPr vert="horz" wrap="square" lIns="91440" tIns="45720" rIns="91440" bIns="45720" numCol="1" anchor="t" anchorCtr="0" compatLnSpc="1">
            <a:prstTxWarp prst="textNoShape">
              <a:avLst/>
            </a:prstTxWarp>
          </a:bodyPr>
          <a:lstStyle>
            <a:lvl1pPr marL="0" indent="0" algn="r" rtl="0" eaLnBrk="1" fontAlgn="base" hangingPunct="1">
              <a:spcBef>
                <a:spcPct val="50000"/>
              </a:spcBef>
              <a:spcAft>
                <a:spcPct val="0"/>
              </a:spcAft>
              <a:buFontTx/>
              <a:buNone/>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algn="l"/>
            <a:r>
              <a:rPr lang="en-US" sz="2800" dirty="0" smtClean="0">
                <a:solidFill>
                  <a:srgbClr val="006666"/>
                </a:solidFill>
                <a:latin typeface="AR CENA" pitchFamily="2" charset="0"/>
                <a:ea typeface="+mj-ea"/>
                <a:cs typeface="+mj-cs"/>
              </a:rPr>
              <a:t>E.L.T Supervisor </a:t>
            </a:r>
            <a:r>
              <a:rPr lang="en-US" sz="2800" dirty="0" smtClean="0">
                <a:solidFill>
                  <a:schemeClr val="accent6">
                    <a:lumMod val="75000"/>
                  </a:schemeClr>
                </a:solidFill>
                <a:latin typeface="AR CENA" pitchFamily="2" charset="0"/>
                <a:ea typeface="+mj-ea"/>
                <a:cs typeface="+mj-cs"/>
              </a:rPr>
              <a:t>: </a:t>
            </a:r>
            <a:r>
              <a:rPr lang="en-US" sz="2800" dirty="0" err="1" smtClean="0">
                <a:solidFill>
                  <a:schemeClr val="accent6">
                    <a:lumMod val="75000"/>
                  </a:schemeClr>
                </a:solidFill>
                <a:latin typeface="AR CENA" pitchFamily="2" charset="0"/>
                <a:ea typeface="+mj-ea"/>
                <a:cs typeface="+mj-cs"/>
              </a:rPr>
              <a:t>Eman</a:t>
            </a:r>
            <a:r>
              <a:rPr lang="en-US" sz="2800" dirty="0" smtClean="0">
                <a:solidFill>
                  <a:schemeClr val="accent6">
                    <a:lumMod val="75000"/>
                  </a:schemeClr>
                </a:solidFill>
                <a:latin typeface="AR CENA" pitchFamily="2" charset="0"/>
                <a:ea typeface="+mj-ea"/>
                <a:cs typeface="+mj-cs"/>
              </a:rPr>
              <a:t> </a:t>
            </a:r>
            <a:r>
              <a:rPr lang="en-US" sz="2800" dirty="0" err="1" smtClean="0">
                <a:solidFill>
                  <a:schemeClr val="accent6">
                    <a:lumMod val="75000"/>
                  </a:schemeClr>
                </a:solidFill>
                <a:latin typeface="AR CENA" pitchFamily="2" charset="0"/>
                <a:ea typeface="+mj-ea"/>
                <a:cs typeface="+mj-cs"/>
              </a:rPr>
              <a:t>Ashour</a:t>
            </a:r>
            <a:endParaRPr lang="en-US" sz="2800" dirty="0">
              <a:solidFill>
                <a:schemeClr val="accent6">
                  <a:lumMod val="75000"/>
                </a:schemeClr>
              </a:solidFill>
              <a:latin typeface="AR CENA" pitchFamily="2" charset="0"/>
              <a:ea typeface="+mj-ea"/>
              <a:cs typeface="+mj-cs"/>
            </a:endParaRPr>
          </a:p>
        </p:txBody>
      </p:sp>
      <p:sp>
        <p:nvSpPr>
          <p:cNvPr id="9" name="5-Point Star 8"/>
          <p:cNvSpPr/>
          <p:nvPr/>
        </p:nvSpPr>
        <p:spPr bwMode="auto">
          <a:xfrm>
            <a:off x="5800344" y="170688"/>
            <a:ext cx="1417320" cy="1246632"/>
          </a:xfrm>
          <a:prstGeom prst="star5">
            <a:avLst/>
          </a:prstGeom>
          <a:solidFill>
            <a:srgbClr val="FFFF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56975">
            <a:off x="5801772" y="230518"/>
            <a:ext cx="1414463" cy="124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txBox="1">
            <a:spLocks/>
          </p:cNvSpPr>
          <p:nvPr/>
        </p:nvSpPr>
        <p:spPr bwMode="auto">
          <a:xfrm rot="20254393">
            <a:off x="6062863" y="670980"/>
            <a:ext cx="1157301" cy="758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3600" b="1">
                <a:solidFill>
                  <a:schemeClr val="accent1">
                    <a:lumMod val="50000"/>
                  </a:schemeClr>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algn="l"/>
            <a:r>
              <a:rPr lang="en-US" sz="9600" dirty="0" smtClean="0">
                <a:solidFill>
                  <a:schemeClr val="accent6">
                    <a:lumMod val="75000"/>
                  </a:schemeClr>
                </a:solidFill>
                <a:latin typeface="AR BERKLEY" pitchFamily="2" charset="0"/>
              </a:rPr>
              <a:t>E</a:t>
            </a:r>
            <a:endParaRPr lang="en-US" sz="2400" dirty="0">
              <a:solidFill>
                <a:schemeClr val="accent6">
                  <a:lumMod val="75000"/>
                </a:schemeClr>
              </a:solidFill>
              <a:latin typeface="AR CENA" pitchFamily="2" charset="0"/>
            </a:endParaRPr>
          </a:p>
        </p:txBody>
      </p:sp>
      <p:sp>
        <p:nvSpPr>
          <p:cNvPr id="12" name="Rectangle 11"/>
          <p:cNvSpPr/>
          <p:nvPr/>
        </p:nvSpPr>
        <p:spPr bwMode="auto">
          <a:xfrm>
            <a:off x="6711696" y="697582"/>
            <a:ext cx="1060704" cy="289310"/>
          </a:xfrm>
          <a:prstGeom prst="rect">
            <a:avLst/>
          </a:prstGeom>
          <a:no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r>
              <a:rPr lang="en-US" sz="1600" b="1" dirty="0" err="1" smtClean="0">
                <a:solidFill>
                  <a:schemeClr val="accent6">
                    <a:lumMod val="75000"/>
                  </a:schemeClr>
                </a:solidFill>
                <a:latin typeface="Century Schoolbook" pitchFamily="18" charset="0"/>
              </a:rPr>
              <a:t>xpertise</a:t>
            </a:r>
            <a:endParaRPr kumimoji="0" lang="en-US" sz="1800" b="1" i="0" u="none" strike="noStrike" cap="none" normalizeH="0" baseline="0" dirty="0" smtClean="0">
              <a:ln>
                <a:noFill/>
              </a:ln>
              <a:solidFill>
                <a:schemeClr val="accent6">
                  <a:lumMod val="75000"/>
                </a:schemeClr>
              </a:solidFill>
              <a:effectLst/>
              <a:latin typeface="Century Schoolbook" pitchFamily="18" charset="0"/>
            </a:endParaRPr>
          </a:p>
        </p:txBody>
      </p:sp>
      <p:sp>
        <p:nvSpPr>
          <p:cNvPr id="14" name="Rectangle 13"/>
          <p:cNvSpPr/>
          <p:nvPr/>
        </p:nvSpPr>
        <p:spPr bwMode="auto">
          <a:xfrm>
            <a:off x="6790818" y="958356"/>
            <a:ext cx="1670430" cy="289310"/>
          </a:xfrm>
          <a:prstGeom prst="rect">
            <a:avLst/>
          </a:prstGeom>
          <a:no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r>
              <a:rPr lang="en-US" sz="1600" b="1" dirty="0" smtClean="0">
                <a:solidFill>
                  <a:schemeClr val="accent6">
                    <a:lumMod val="75000"/>
                  </a:schemeClr>
                </a:solidFill>
                <a:latin typeface="Century Schoolbook" pitchFamily="18" charset="0"/>
              </a:rPr>
              <a:t> </a:t>
            </a:r>
            <a:r>
              <a:rPr lang="en-US" sz="1600" b="1" dirty="0" err="1" smtClean="0">
                <a:solidFill>
                  <a:schemeClr val="accent6">
                    <a:lumMod val="75000"/>
                  </a:schemeClr>
                </a:solidFill>
                <a:latin typeface="Century Schoolbook" pitchFamily="18" charset="0"/>
              </a:rPr>
              <a:t>nlightement</a:t>
            </a:r>
            <a:endParaRPr kumimoji="0" lang="en-US" sz="1800" b="1" i="0" u="none" strike="noStrike" cap="none" normalizeH="0" baseline="0" dirty="0" smtClean="0">
              <a:ln>
                <a:noFill/>
              </a:ln>
              <a:solidFill>
                <a:schemeClr val="accent6">
                  <a:lumMod val="75000"/>
                </a:schemeClr>
              </a:solidFill>
              <a:effectLst/>
              <a:latin typeface="Century Schoolbook" pitchFamily="18" charset="0"/>
            </a:endParaRPr>
          </a:p>
        </p:txBody>
      </p:sp>
      <p:pic>
        <p:nvPicPr>
          <p:cNvPr id="13316" name="Picture 4"/>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585" b="97661" l="676" r="100000">
                        <a14:foregroundMark x1="52703" y1="71345" x2="52703" y2="71345"/>
                        <a14:foregroundMark x1="62162" y1="43860" x2="62162" y2="43860"/>
                      </a14:backgroundRemoval>
                    </a14:imgEffect>
                  </a14:imgLayer>
                </a14:imgProps>
              </a:ext>
              <a:ext uri="{28A0092B-C50C-407E-A947-70E740481C1C}">
                <a14:useLocalDpi xmlns:a14="http://schemas.microsoft.com/office/drawing/2010/main" val="0"/>
              </a:ext>
            </a:extLst>
          </a:blip>
          <a:srcRect/>
          <a:stretch>
            <a:fillRect/>
          </a:stretch>
        </p:blipFill>
        <p:spPr bwMode="auto">
          <a:xfrm>
            <a:off x="787137" y="170688"/>
            <a:ext cx="437405" cy="505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4395047"/>
      </p:ext>
    </p:extLst>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0060" y="270950"/>
            <a:ext cx="7010400" cy="838200"/>
          </a:xfrm>
        </p:spPr>
        <p:txBody>
          <a:bodyPr/>
          <a:lstStyle/>
          <a:p>
            <a:pPr marL="571500" indent="-571500">
              <a:buBlip>
                <a:blip r:embed="rId2"/>
              </a:buBlip>
            </a:pPr>
            <a:r>
              <a:rPr lang="en-US" sz="3600" dirty="0" smtClean="0">
                <a:solidFill>
                  <a:srgbClr val="CC0099"/>
                </a:solidFill>
                <a:latin typeface="Cooper Black" pitchFamily="18" charset="0"/>
                <a:ea typeface="+mn-ea"/>
                <a:cs typeface="+mn-cs"/>
              </a:rPr>
              <a:t>Caution….</a:t>
            </a:r>
            <a:endParaRPr lang="en-US" sz="3600" dirty="0">
              <a:solidFill>
                <a:srgbClr val="CC0099"/>
              </a:solidFill>
              <a:latin typeface="Cooper Black" pitchFamily="18" charset="0"/>
              <a:ea typeface="+mn-ea"/>
              <a:cs typeface="+mn-cs"/>
            </a:endParaRPr>
          </a:p>
        </p:txBody>
      </p:sp>
      <p:pic>
        <p:nvPicPr>
          <p:cNvPr id="3074"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886375" y="1116615"/>
            <a:ext cx="1381082" cy="1489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0" b="100000" l="0" r="100000">
                        <a14:foregroundMark x1="82727" y1="83412" x2="82727" y2="83412"/>
                        <a14:foregroundMark x1="80000" y1="76777" x2="80000" y2="76777"/>
                        <a14:foregroundMark x1="75152" y1="72512" x2="75152" y2="72512"/>
                        <a14:foregroundMark x1="24242" y1="78673" x2="24242" y2="78673"/>
                        <a14:foregroundMark x1="19091" y1="86256" x2="19091" y2="86256"/>
                        <a14:foregroundMark x1="22121" y1="95735" x2="22121" y2="95735"/>
                        <a14:foregroundMark x1="38182" y1="89573" x2="38182" y2="89573"/>
                        <a14:foregroundMark x1="68182" y1="83886" x2="68182" y2="83886"/>
                        <a14:foregroundMark x1="45455" y1="90521" x2="45455" y2="90521"/>
                        <a14:foregroundMark x1="30606" y1="97630" x2="30606" y2="97630"/>
                        <a14:foregroundMark x1="14848" y1="95261" x2="14848" y2="95261"/>
                        <a14:foregroundMark x1="17879" y1="75355" x2="17879" y2="75355"/>
                        <a14:foregroundMark x1="23939" y1="75355" x2="23939" y2="75355"/>
                        <a14:foregroundMark x1="65758" y1="89100" x2="65758" y2="89100"/>
                        <a14:foregroundMark x1="55152" y1="89100" x2="55152" y2="89100"/>
                        <a14:foregroundMark x1="75152" y1="90995" x2="75152" y2="90995"/>
                        <a14:foregroundMark x1="72121" y1="97630" x2="72121" y2="97630"/>
                        <a14:foregroundMark x1="81212" y1="97156" x2="81212" y2="97156"/>
                        <a14:foregroundMark x1="79697" y1="65403" x2="79697" y2="65403"/>
                      </a14:backgroundRemoval>
                    </a14:imgEffect>
                  </a14:imgLayer>
                </a14:imgProps>
              </a:ext>
              <a:ext uri="{28A0092B-C50C-407E-A947-70E740481C1C}">
                <a14:useLocalDpi xmlns:a14="http://schemas.microsoft.com/office/drawing/2010/main" val="0"/>
              </a:ext>
            </a:extLst>
          </a:blip>
          <a:srcRect l="8776" r="12165"/>
          <a:stretch/>
        </p:blipFill>
        <p:spPr bwMode="auto">
          <a:xfrm>
            <a:off x="1740061" y="3105589"/>
            <a:ext cx="1692550" cy="13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19749" y="4811141"/>
            <a:ext cx="1312861" cy="1589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bwMode="auto">
          <a:xfrm>
            <a:off x="3669792" y="1702860"/>
            <a:ext cx="4608576" cy="494431"/>
          </a:xfrm>
          <a:prstGeom prst="rect">
            <a:avLst/>
          </a:prstGeom>
          <a:solidFill>
            <a:srgbClr val="FFCCFF"/>
          </a:solidFill>
          <a:ln>
            <a:noFill/>
          </a:ln>
          <a:effectLst>
            <a:glow rad="228600">
              <a:srgbClr val="7030A0">
                <a:alpha val="40000"/>
              </a:srgbClr>
            </a:glow>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r>
              <a:rPr lang="en-US" sz="3200" b="1" dirty="0" smtClean="0">
                <a:solidFill>
                  <a:schemeClr val="accent6">
                    <a:lumMod val="75000"/>
                  </a:schemeClr>
                </a:solidFill>
                <a:latin typeface="AR CENA" pitchFamily="2" charset="0"/>
              </a:rPr>
              <a:t>Silence your cell phones</a:t>
            </a:r>
            <a:endParaRPr kumimoji="0" lang="en-US" sz="3200" b="1" i="0" u="none" strike="noStrike" cap="none" normalizeH="0" baseline="0" dirty="0" smtClean="0">
              <a:ln>
                <a:noFill/>
              </a:ln>
              <a:solidFill>
                <a:schemeClr val="accent6">
                  <a:lumMod val="75000"/>
                </a:schemeClr>
              </a:solidFill>
              <a:effectLst/>
              <a:latin typeface="AR CENA" pitchFamily="2" charset="0"/>
            </a:endParaRPr>
          </a:p>
        </p:txBody>
      </p:sp>
      <p:sp>
        <p:nvSpPr>
          <p:cNvPr id="8" name="Rectangle 7"/>
          <p:cNvSpPr/>
          <p:nvPr/>
        </p:nvSpPr>
        <p:spPr bwMode="auto">
          <a:xfrm>
            <a:off x="3669792" y="3589899"/>
            <a:ext cx="4608576" cy="494431"/>
          </a:xfrm>
          <a:prstGeom prst="rect">
            <a:avLst/>
          </a:prstGeom>
          <a:solidFill>
            <a:srgbClr val="FFCCFF"/>
          </a:solidFill>
          <a:ln>
            <a:noFill/>
          </a:ln>
          <a:effectLst>
            <a:glow rad="228600">
              <a:srgbClr val="7030A0">
                <a:alpha val="40000"/>
              </a:srgbClr>
            </a:glow>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r>
              <a:rPr lang="en-US" sz="3200" b="1" dirty="0" smtClean="0">
                <a:solidFill>
                  <a:schemeClr val="accent6">
                    <a:lumMod val="75000"/>
                  </a:schemeClr>
                </a:solidFill>
                <a:latin typeface="AR CENA" pitchFamily="2" charset="0"/>
              </a:rPr>
              <a:t>Stay positive</a:t>
            </a:r>
            <a:endParaRPr kumimoji="0" lang="en-US" sz="3200" b="1" i="0" u="none" strike="noStrike" cap="none" normalizeH="0" baseline="0" dirty="0" smtClean="0">
              <a:ln>
                <a:noFill/>
              </a:ln>
              <a:solidFill>
                <a:schemeClr val="accent6">
                  <a:lumMod val="75000"/>
                </a:schemeClr>
              </a:solidFill>
              <a:effectLst/>
              <a:latin typeface="AR CENA" pitchFamily="2" charset="0"/>
            </a:endParaRPr>
          </a:p>
        </p:txBody>
      </p:sp>
      <p:sp>
        <p:nvSpPr>
          <p:cNvPr id="9" name="Rectangle 8"/>
          <p:cNvSpPr/>
          <p:nvPr/>
        </p:nvSpPr>
        <p:spPr bwMode="auto">
          <a:xfrm>
            <a:off x="3669792" y="5552811"/>
            <a:ext cx="4608576" cy="494431"/>
          </a:xfrm>
          <a:prstGeom prst="rect">
            <a:avLst/>
          </a:prstGeom>
          <a:solidFill>
            <a:srgbClr val="FFCCFF"/>
          </a:solidFill>
          <a:ln>
            <a:noFill/>
          </a:ln>
          <a:effectLst>
            <a:glow rad="228600">
              <a:srgbClr val="7030A0">
                <a:alpha val="40000"/>
              </a:srgbClr>
            </a:glow>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r>
              <a:rPr lang="en-US" sz="3200" b="1" dirty="0" smtClean="0">
                <a:solidFill>
                  <a:schemeClr val="accent6">
                    <a:lumMod val="75000"/>
                  </a:schemeClr>
                </a:solidFill>
                <a:latin typeface="AR CENA" pitchFamily="2" charset="0"/>
              </a:rPr>
              <a:t>Ask whatever you want to</a:t>
            </a:r>
            <a:endParaRPr kumimoji="0" lang="en-US" sz="3200" b="1" i="0" u="none" strike="noStrike" cap="none" normalizeH="0" baseline="0" dirty="0" smtClean="0">
              <a:ln>
                <a:noFill/>
              </a:ln>
              <a:solidFill>
                <a:schemeClr val="accent6">
                  <a:lumMod val="75000"/>
                </a:schemeClr>
              </a:solidFill>
              <a:effectLst/>
              <a:latin typeface="AR CENA" pitchFamily="2" charset="0"/>
            </a:endParaRPr>
          </a:p>
        </p:txBody>
      </p:sp>
    </p:spTree>
    <p:extLst>
      <p:ext uri="{BB962C8B-B14F-4D97-AF65-F5344CB8AC3E}">
        <p14:creationId xmlns:p14="http://schemas.microsoft.com/office/powerpoint/2010/main" val="2769443681"/>
      </p:ext>
    </p:extLst>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28625" y="133350"/>
            <a:ext cx="3933825" cy="714375"/>
          </a:xfrm>
        </p:spPr>
        <p:txBody>
          <a:bodyPr/>
          <a:lstStyle/>
          <a:p>
            <a:pPr marL="571500" indent="-571500">
              <a:buBlip>
                <a:blip r:embed="rId3"/>
              </a:buBlip>
            </a:pPr>
            <a:r>
              <a:rPr lang="en-US" dirty="0">
                <a:solidFill>
                  <a:srgbClr val="CC0099"/>
                </a:solidFill>
                <a:latin typeface="Cooper Black" pitchFamily="18" charset="0"/>
                <a:ea typeface="+mn-ea"/>
                <a:cs typeface="+mn-cs"/>
              </a:rPr>
              <a:t>The</a:t>
            </a:r>
            <a:r>
              <a:rPr lang="en-US" dirty="0" smtClean="0"/>
              <a:t> </a:t>
            </a:r>
            <a:r>
              <a:rPr lang="en-US" dirty="0" smtClean="0">
                <a:solidFill>
                  <a:srgbClr val="CC0099"/>
                </a:solidFill>
                <a:latin typeface="Cooper Black" pitchFamily="18" charset="0"/>
                <a:ea typeface="+mn-ea"/>
                <a:cs typeface="+mn-cs"/>
              </a:rPr>
              <a:t>Agenda..</a:t>
            </a:r>
            <a:endParaRPr lang="en-US" dirty="0">
              <a:solidFill>
                <a:srgbClr val="CC0099"/>
              </a:solidFill>
              <a:latin typeface="Cooper Black" pitchFamily="18" charset="0"/>
              <a:ea typeface="+mn-ea"/>
              <a:cs typeface="+mn-cs"/>
            </a:endParaRPr>
          </a:p>
        </p:txBody>
      </p:sp>
      <p:sp>
        <p:nvSpPr>
          <p:cNvPr id="2051" name="Rectangle 3"/>
          <p:cNvSpPr>
            <a:spLocks noGrp="1" noChangeArrowheads="1"/>
          </p:cNvSpPr>
          <p:nvPr>
            <p:ph type="subTitle" idx="1"/>
          </p:nvPr>
        </p:nvSpPr>
        <p:spPr>
          <a:xfrm>
            <a:off x="2423605" y="927765"/>
            <a:ext cx="3672395" cy="5692491"/>
          </a:xfrm>
          <a:solidFill>
            <a:srgbClr val="FFCCFF"/>
          </a:solidFill>
          <a:effectLst>
            <a:glow rad="228600">
              <a:schemeClr val="accent1">
                <a:lumMod val="50000"/>
                <a:alpha val="40000"/>
              </a:schemeClr>
            </a:glow>
          </a:effectLst>
        </p:spPr>
        <p:txBody>
          <a:bodyPr/>
          <a:lstStyle/>
          <a:p>
            <a:pPr algn="l">
              <a:spcBef>
                <a:spcPct val="0"/>
              </a:spcBef>
            </a:pPr>
            <a:endParaRPr lang="en-US" sz="2000" dirty="0" smtClean="0">
              <a:solidFill>
                <a:srgbClr val="7030A0"/>
              </a:solidFill>
              <a:latin typeface="AR CENA" pitchFamily="2" charset="0"/>
            </a:endParaRPr>
          </a:p>
          <a:p>
            <a:pPr algn="l">
              <a:spcBef>
                <a:spcPct val="0"/>
              </a:spcBef>
            </a:pPr>
            <a:r>
              <a:rPr lang="en-US" sz="2000" dirty="0" smtClean="0">
                <a:solidFill>
                  <a:srgbClr val="7030A0"/>
                </a:solidFill>
                <a:latin typeface="AR CENA" pitchFamily="2" charset="0"/>
              </a:rPr>
              <a:t>1.  The history of </a:t>
            </a:r>
            <a:r>
              <a:rPr lang="en-US" sz="2000" dirty="0" err="1" smtClean="0">
                <a:solidFill>
                  <a:srgbClr val="7030A0"/>
                </a:solidFill>
                <a:latin typeface="AR CENA" pitchFamily="2" charset="0"/>
              </a:rPr>
              <a:t>Gamification</a:t>
            </a:r>
            <a:endParaRPr lang="en-US" sz="2000" dirty="0" smtClean="0">
              <a:solidFill>
                <a:srgbClr val="7030A0"/>
              </a:solidFill>
              <a:latin typeface="AR CENA" pitchFamily="2" charset="0"/>
            </a:endParaRPr>
          </a:p>
          <a:p>
            <a:pPr algn="l">
              <a:spcBef>
                <a:spcPct val="0"/>
              </a:spcBef>
            </a:pPr>
            <a:endParaRPr lang="en-US" sz="2000" dirty="0" smtClean="0">
              <a:solidFill>
                <a:srgbClr val="7030A0"/>
              </a:solidFill>
              <a:latin typeface="AR CENA" pitchFamily="2" charset="0"/>
            </a:endParaRPr>
          </a:p>
          <a:p>
            <a:pPr algn="l">
              <a:spcBef>
                <a:spcPct val="0"/>
              </a:spcBef>
            </a:pPr>
            <a:r>
              <a:rPr lang="en-US" sz="2000" dirty="0" smtClean="0">
                <a:solidFill>
                  <a:srgbClr val="7030A0"/>
                </a:solidFill>
                <a:latin typeface="AR CENA" pitchFamily="2" charset="0"/>
              </a:rPr>
              <a:t>2.  </a:t>
            </a:r>
            <a:r>
              <a:rPr lang="en-US" sz="2000" dirty="0" err="1" smtClean="0">
                <a:solidFill>
                  <a:srgbClr val="7030A0"/>
                </a:solidFill>
                <a:latin typeface="AR CENA" pitchFamily="2" charset="0"/>
              </a:rPr>
              <a:t>Gamification</a:t>
            </a:r>
            <a:r>
              <a:rPr lang="en-US" sz="2000" dirty="0" smtClean="0">
                <a:solidFill>
                  <a:srgbClr val="7030A0"/>
                </a:solidFill>
                <a:latin typeface="AR CENA" pitchFamily="2" charset="0"/>
              </a:rPr>
              <a:t>…The definition</a:t>
            </a:r>
          </a:p>
          <a:p>
            <a:pPr algn="l">
              <a:spcBef>
                <a:spcPct val="0"/>
              </a:spcBef>
            </a:pPr>
            <a:endParaRPr lang="en-US" sz="2000" dirty="0" smtClean="0">
              <a:solidFill>
                <a:srgbClr val="7030A0"/>
              </a:solidFill>
              <a:latin typeface="AR CENA" pitchFamily="2" charset="0"/>
            </a:endParaRPr>
          </a:p>
          <a:p>
            <a:pPr algn="l">
              <a:spcBef>
                <a:spcPct val="0"/>
              </a:spcBef>
            </a:pPr>
            <a:r>
              <a:rPr lang="en-US" sz="2000" dirty="0" smtClean="0">
                <a:solidFill>
                  <a:srgbClr val="7030A0"/>
                </a:solidFill>
                <a:latin typeface="AR CENA" pitchFamily="2" charset="0"/>
              </a:rPr>
              <a:t>3.  Characteristics of </a:t>
            </a:r>
            <a:r>
              <a:rPr lang="en-US" sz="2000" dirty="0" err="1" smtClean="0">
                <a:solidFill>
                  <a:srgbClr val="7030A0"/>
                </a:solidFill>
                <a:latin typeface="AR CENA" pitchFamily="2" charset="0"/>
              </a:rPr>
              <a:t>Gamification</a:t>
            </a:r>
            <a:r>
              <a:rPr lang="en-US" sz="2000" dirty="0" smtClean="0">
                <a:solidFill>
                  <a:srgbClr val="7030A0"/>
                </a:solidFill>
                <a:latin typeface="AR CENA" pitchFamily="2" charset="0"/>
              </a:rPr>
              <a:t> </a:t>
            </a:r>
          </a:p>
          <a:p>
            <a:pPr algn="l">
              <a:spcBef>
                <a:spcPct val="0"/>
              </a:spcBef>
            </a:pPr>
            <a:endParaRPr lang="en-US" sz="2000" dirty="0" smtClean="0">
              <a:solidFill>
                <a:srgbClr val="7030A0"/>
              </a:solidFill>
              <a:latin typeface="AR CENA" pitchFamily="2" charset="0"/>
            </a:endParaRPr>
          </a:p>
          <a:p>
            <a:pPr algn="l">
              <a:spcBef>
                <a:spcPct val="0"/>
              </a:spcBef>
            </a:pPr>
            <a:r>
              <a:rPr lang="en-US" sz="2000" dirty="0" smtClean="0">
                <a:solidFill>
                  <a:srgbClr val="7030A0"/>
                </a:solidFill>
                <a:latin typeface="AR CENA" pitchFamily="2" charset="0"/>
              </a:rPr>
              <a:t>4.  Assumption </a:t>
            </a:r>
            <a:r>
              <a:rPr lang="en-US" sz="2000" dirty="0">
                <a:solidFill>
                  <a:srgbClr val="7030A0"/>
                </a:solidFill>
                <a:latin typeface="AR CENA" pitchFamily="2" charset="0"/>
              </a:rPr>
              <a:t>1 </a:t>
            </a:r>
            <a:endParaRPr lang="en-US" sz="2000" dirty="0" smtClean="0">
              <a:solidFill>
                <a:srgbClr val="7030A0"/>
              </a:solidFill>
              <a:latin typeface="AR CENA" pitchFamily="2" charset="0"/>
            </a:endParaRPr>
          </a:p>
          <a:p>
            <a:pPr algn="l">
              <a:spcBef>
                <a:spcPct val="0"/>
              </a:spcBef>
            </a:pPr>
            <a:endParaRPr lang="en-US" dirty="0">
              <a:solidFill>
                <a:srgbClr val="7030A0"/>
              </a:solidFill>
              <a:latin typeface="AR CENA" pitchFamily="2" charset="0"/>
            </a:endParaRPr>
          </a:p>
          <a:p>
            <a:pPr lvl="0" algn="l">
              <a:spcBef>
                <a:spcPct val="0"/>
              </a:spcBef>
            </a:pPr>
            <a:r>
              <a:rPr lang="en-US" sz="2000" dirty="0" smtClean="0">
                <a:solidFill>
                  <a:srgbClr val="7030A0"/>
                </a:solidFill>
                <a:latin typeface="AR CENA" pitchFamily="2" charset="0"/>
              </a:rPr>
              <a:t>5.  Educative </a:t>
            </a:r>
            <a:r>
              <a:rPr lang="en-US" sz="2000" dirty="0">
                <a:solidFill>
                  <a:srgbClr val="7030A0"/>
                </a:solidFill>
                <a:latin typeface="AR CENA" pitchFamily="2" charset="0"/>
              </a:rPr>
              <a:t>and </a:t>
            </a:r>
            <a:r>
              <a:rPr lang="en-US" sz="2000" dirty="0" err="1">
                <a:solidFill>
                  <a:srgbClr val="7030A0"/>
                </a:solidFill>
                <a:latin typeface="AR CENA" pitchFamily="2" charset="0"/>
              </a:rPr>
              <a:t>mis</a:t>
            </a:r>
            <a:r>
              <a:rPr lang="en-US" sz="2000" dirty="0">
                <a:solidFill>
                  <a:srgbClr val="7030A0"/>
                </a:solidFill>
                <a:latin typeface="AR CENA" pitchFamily="2" charset="0"/>
              </a:rPr>
              <a:t>-educative</a:t>
            </a:r>
          </a:p>
          <a:p>
            <a:pPr algn="l">
              <a:spcBef>
                <a:spcPct val="0"/>
              </a:spcBef>
            </a:pPr>
            <a:endParaRPr lang="en-US" b="1" i="1" dirty="0" smtClean="0">
              <a:solidFill>
                <a:srgbClr val="7030A0"/>
              </a:solidFill>
              <a:latin typeface="AR CENA" pitchFamily="2" charset="0"/>
            </a:endParaRPr>
          </a:p>
          <a:p>
            <a:pPr marL="457200" indent="-457200" algn="l">
              <a:spcBef>
                <a:spcPct val="0"/>
              </a:spcBef>
              <a:buAutoNum type="arabicPeriod" startAt="6"/>
            </a:pPr>
            <a:r>
              <a:rPr lang="en-US" sz="2000" dirty="0" smtClean="0">
                <a:solidFill>
                  <a:srgbClr val="7030A0"/>
                </a:solidFill>
                <a:latin typeface="AR CENA" pitchFamily="2" charset="0"/>
              </a:rPr>
              <a:t>Why </a:t>
            </a:r>
            <a:r>
              <a:rPr lang="en-US" sz="2000" dirty="0" err="1">
                <a:solidFill>
                  <a:srgbClr val="7030A0"/>
                </a:solidFill>
                <a:latin typeface="AR CENA" pitchFamily="2" charset="0"/>
              </a:rPr>
              <a:t>Gamification</a:t>
            </a:r>
            <a:r>
              <a:rPr lang="en-US" sz="2000" dirty="0" smtClean="0">
                <a:solidFill>
                  <a:srgbClr val="7030A0"/>
                </a:solidFill>
                <a:latin typeface="AR CENA" pitchFamily="2" charset="0"/>
              </a:rPr>
              <a:t>?</a:t>
            </a:r>
            <a:endParaRPr lang="en-US" sz="2000" dirty="0">
              <a:solidFill>
                <a:srgbClr val="7030A0"/>
              </a:solidFill>
              <a:latin typeface="AR CENA" pitchFamily="2" charset="0"/>
            </a:endParaRPr>
          </a:p>
          <a:p>
            <a:pPr algn="l">
              <a:spcBef>
                <a:spcPct val="0"/>
              </a:spcBef>
            </a:pPr>
            <a:endParaRPr lang="en-US" sz="2000" dirty="0">
              <a:solidFill>
                <a:srgbClr val="7030A0"/>
              </a:solidFill>
              <a:latin typeface="AR CENA" pitchFamily="2" charset="0"/>
            </a:endParaRPr>
          </a:p>
          <a:p>
            <a:pPr marL="457200" indent="-457200" algn="l">
              <a:spcBef>
                <a:spcPct val="0"/>
              </a:spcBef>
              <a:buAutoNum type="arabicPeriod" startAt="7"/>
            </a:pPr>
            <a:r>
              <a:rPr lang="en-US" sz="2000" dirty="0" smtClean="0">
                <a:solidFill>
                  <a:srgbClr val="7030A0"/>
                </a:solidFill>
                <a:latin typeface="AR CENA" pitchFamily="2" charset="0"/>
              </a:rPr>
              <a:t>Assumption 2</a:t>
            </a:r>
          </a:p>
          <a:p>
            <a:pPr algn="l">
              <a:spcBef>
                <a:spcPct val="0"/>
              </a:spcBef>
            </a:pPr>
            <a:endParaRPr lang="en-US" sz="2000" dirty="0">
              <a:solidFill>
                <a:srgbClr val="7030A0"/>
              </a:solidFill>
              <a:latin typeface="AR CENA" pitchFamily="2" charset="0"/>
            </a:endParaRPr>
          </a:p>
          <a:p>
            <a:pPr marL="457200" lvl="0" indent="-457200" algn="l">
              <a:spcBef>
                <a:spcPct val="0"/>
              </a:spcBef>
              <a:buAutoNum type="arabicPeriod" startAt="8"/>
            </a:pPr>
            <a:r>
              <a:rPr lang="en-US" sz="2000" dirty="0" smtClean="0">
                <a:solidFill>
                  <a:srgbClr val="7030A0"/>
                </a:solidFill>
                <a:latin typeface="AR CENA" pitchFamily="2" charset="0"/>
              </a:rPr>
              <a:t>The </a:t>
            </a:r>
            <a:r>
              <a:rPr lang="en-US" sz="2000" dirty="0">
                <a:solidFill>
                  <a:srgbClr val="7030A0"/>
                </a:solidFill>
                <a:latin typeface="AR CENA" pitchFamily="2" charset="0"/>
              </a:rPr>
              <a:t>3 </a:t>
            </a:r>
            <a:r>
              <a:rPr lang="en-US" sz="2000" dirty="0" err="1">
                <a:solidFill>
                  <a:srgbClr val="7030A0"/>
                </a:solidFill>
                <a:latin typeface="AR CENA" pitchFamily="2" charset="0"/>
              </a:rPr>
              <a:t>Fs</a:t>
            </a:r>
            <a:r>
              <a:rPr lang="en-US" sz="2000" dirty="0">
                <a:solidFill>
                  <a:srgbClr val="7030A0"/>
                </a:solidFill>
                <a:latin typeface="AR CENA" pitchFamily="2" charset="0"/>
              </a:rPr>
              <a:t> </a:t>
            </a:r>
            <a:endParaRPr lang="en-US" sz="2000" dirty="0" smtClean="0">
              <a:solidFill>
                <a:srgbClr val="7030A0"/>
              </a:solidFill>
              <a:latin typeface="AR CENA" pitchFamily="2" charset="0"/>
            </a:endParaRPr>
          </a:p>
          <a:p>
            <a:pPr lvl="0" algn="l">
              <a:spcBef>
                <a:spcPct val="0"/>
              </a:spcBef>
            </a:pPr>
            <a:endParaRPr lang="en-US" sz="2000" dirty="0">
              <a:solidFill>
                <a:srgbClr val="7030A0"/>
              </a:solidFill>
              <a:latin typeface="AR CENA" pitchFamily="2" charset="0"/>
            </a:endParaRPr>
          </a:p>
          <a:p>
            <a:pPr algn="l">
              <a:spcBef>
                <a:spcPct val="0"/>
              </a:spcBef>
            </a:pPr>
            <a:r>
              <a:rPr lang="en-US" sz="2000" dirty="0" smtClean="0">
                <a:solidFill>
                  <a:srgbClr val="7030A0"/>
                </a:solidFill>
                <a:latin typeface="AR CENA" pitchFamily="2" charset="0"/>
              </a:rPr>
              <a:t>9.    </a:t>
            </a:r>
            <a:r>
              <a:rPr lang="en-US" sz="2000" dirty="0">
                <a:solidFill>
                  <a:srgbClr val="7030A0"/>
                </a:solidFill>
                <a:latin typeface="AR CENA" pitchFamily="2" charset="0"/>
              </a:rPr>
              <a:t>The conclusion</a:t>
            </a:r>
          </a:p>
          <a:p>
            <a:pPr lvl="0" algn="l">
              <a:spcBef>
                <a:spcPct val="0"/>
              </a:spcBef>
            </a:pPr>
            <a:endParaRPr lang="en-US" sz="2000" dirty="0">
              <a:solidFill>
                <a:srgbClr val="7030A0"/>
              </a:solidFill>
              <a:latin typeface="AR CENA" pitchFamily="2" charset="0"/>
            </a:endParaRPr>
          </a:p>
          <a:p>
            <a:pPr algn="l">
              <a:spcBef>
                <a:spcPct val="0"/>
              </a:spcBef>
            </a:pPr>
            <a:endParaRPr lang="en-US" sz="2000" dirty="0">
              <a:solidFill>
                <a:srgbClr val="7030A0"/>
              </a:solidFill>
              <a:latin typeface="AR CENA" pitchFamily="2" charset="0"/>
            </a:endParaRPr>
          </a:p>
        </p:txBody>
      </p:sp>
    </p:spTree>
    <p:extLst>
      <p:ext uri="{BB962C8B-B14F-4D97-AF65-F5344CB8AC3E}">
        <p14:creationId xmlns:p14="http://schemas.microsoft.com/office/powerpoint/2010/main" val="736794254"/>
      </p:ext>
    </p:extLst>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07264"/>
            <a:ext cx="2612136" cy="838200"/>
          </a:xfrm>
        </p:spPr>
        <p:txBody>
          <a:bodyPr/>
          <a:lstStyle/>
          <a:p>
            <a:pPr marL="342900" indent="-342900">
              <a:lnSpc>
                <a:spcPct val="80000"/>
              </a:lnSpc>
              <a:spcBef>
                <a:spcPct val="50000"/>
              </a:spcBef>
              <a:buBlip>
                <a:blip r:embed="rId2"/>
              </a:buBlip>
            </a:pPr>
            <a:r>
              <a:rPr lang="en-US" sz="4400" b="0" kern="1200" dirty="0" smtClean="0">
                <a:solidFill>
                  <a:srgbClr val="CC0099"/>
                </a:solidFill>
                <a:latin typeface="Cooper Black" pitchFamily="18" charset="0"/>
                <a:ea typeface="+mn-ea"/>
                <a:cs typeface="+mn-cs"/>
              </a:rPr>
              <a:t> Task </a:t>
            </a:r>
            <a:r>
              <a:rPr lang="en-US" sz="4400" b="0" kern="1200" dirty="0">
                <a:solidFill>
                  <a:srgbClr val="CC0099"/>
                </a:solidFill>
                <a:latin typeface="Cooper Black" pitchFamily="18" charset="0"/>
                <a:ea typeface="+mn-ea"/>
                <a:cs typeface="+mn-cs"/>
              </a:rPr>
              <a:t>1</a:t>
            </a:r>
          </a:p>
        </p:txBody>
      </p:sp>
      <p:sp>
        <p:nvSpPr>
          <p:cNvPr id="3" name="Content Placeholder 2"/>
          <p:cNvSpPr>
            <a:spLocks noGrp="1"/>
          </p:cNvSpPr>
          <p:nvPr>
            <p:ph idx="1"/>
          </p:nvPr>
        </p:nvSpPr>
        <p:spPr>
          <a:xfrm>
            <a:off x="2870738" y="1426178"/>
            <a:ext cx="4194048" cy="634020"/>
          </a:xfrm>
          <a:ln/>
          <a:effectLst>
            <a:glow rad="228600">
              <a:srgbClr val="FF99CC">
                <a:alpha val="40000"/>
              </a:srgb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indent="0" algn="ctr">
              <a:lnSpc>
                <a:spcPct val="80000"/>
              </a:lnSpc>
              <a:spcBef>
                <a:spcPct val="20000"/>
              </a:spcBef>
              <a:buFontTx/>
              <a:buNone/>
            </a:pPr>
            <a:r>
              <a:rPr lang="en-US" sz="4400" b="1" kern="1200" dirty="0">
                <a:solidFill>
                  <a:srgbClr val="CC0099"/>
                </a:solidFill>
                <a:latin typeface="AR CENA" pitchFamily="2" charset="0"/>
              </a:rPr>
              <a:t>The food challenge</a:t>
            </a: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88" t="3665" r="6485" b="12726"/>
          <a:stretch/>
        </p:blipFill>
        <p:spPr bwMode="auto">
          <a:xfrm>
            <a:off x="4967763" y="2731161"/>
            <a:ext cx="3763226" cy="314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040" b="91645" l="3714" r="94429">
                        <a14:foregroundMark x1="9286" y1="62865" x2="9286" y2="62865"/>
                        <a14:foregroundMark x1="6857" y1="59019" x2="6857" y2="59019"/>
                        <a14:foregroundMark x1="5571" y1="61273" x2="5571" y2="61273"/>
                        <a14:foregroundMark x1="16143" y1="58355" x2="16143" y2="58355"/>
                        <a14:foregroundMark x1="10714" y1="80504" x2="10714" y2="80504"/>
                        <a14:backgroundMark x1="1429" y1="70557" x2="1429" y2="70557"/>
                        <a14:backgroundMark x1="51429" y1="56897" x2="51429" y2="56897"/>
                        <a14:backgroundMark x1="51714" y1="53979" x2="51714" y2="53979"/>
                        <a14:backgroundMark x1="52571" y1="57692" x2="52571" y2="57692"/>
                        <a14:backgroundMark x1="63000" y1="65252" x2="63000" y2="65252"/>
                        <a14:backgroundMark x1="63143" y1="68302" x2="63143" y2="68302"/>
                        <a14:backgroundMark x1="62000" y1="64191" x2="62000" y2="64191"/>
                        <a14:backgroundMark x1="62286" y1="66048" x2="62286" y2="66048"/>
                        <a14:backgroundMark x1="63143" y1="67241" x2="63143" y2="67241"/>
                        <a14:backgroundMark x1="63143" y1="70424" x2="63143" y2="70424"/>
                        <a14:backgroundMark x1="62571" y1="69496" x2="62571" y2="69496"/>
                        <a14:backgroundMark x1="51857" y1="51724" x2="51857" y2="51724"/>
                        <a14:backgroundMark x1="51429" y1="50265" x2="51429" y2="50265"/>
                      </a14:backgroundRemoval>
                    </a14:imgEffect>
                  </a14:imgLayer>
                </a14:imgProps>
              </a:ext>
              <a:ext uri="{28A0092B-C50C-407E-A947-70E740481C1C}">
                <a14:useLocalDpi xmlns:a14="http://schemas.microsoft.com/office/drawing/2010/main" val="0"/>
              </a:ext>
            </a:extLst>
          </a:blip>
          <a:srcRect/>
          <a:stretch>
            <a:fillRect/>
          </a:stretch>
        </p:blipFill>
        <p:spPr bwMode="auto">
          <a:xfrm>
            <a:off x="1353312" y="2328670"/>
            <a:ext cx="3614450" cy="3893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83424" y="195072"/>
            <a:ext cx="1370901" cy="1341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2665008"/>
      </p:ext>
    </p:extLst>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5192" y="280416"/>
            <a:ext cx="7988808" cy="838200"/>
          </a:xfrm>
        </p:spPr>
        <p:txBody>
          <a:bodyPr/>
          <a:lstStyle/>
          <a:p>
            <a:pPr marL="342900" indent="-342900">
              <a:lnSpc>
                <a:spcPct val="80000"/>
              </a:lnSpc>
              <a:spcBef>
                <a:spcPct val="50000"/>
              </a:spcBef>
              <a:buBlip>
                <a:blip r:embed="rId2"/>
              </a:buBlip>
            </a:pPr>
            <a:r>
              <a:rPr lang="en-US" sz="4000" b="0" kern="1200" dirty="0" smtClean="0">
                <a:solidFill>
                  <a:srgbClr val="CC0099"/>
                </a:solidFill>
                <a:latin typeface="Cooper Black" pitchFamily="18" charset="0"/>
                <a:ea typeface="+mn-ea"/>
                <a:cs typeface="+mn-cs"/>
              </a:rPr>
              <a:t> The </a:t>
            </a:r>
            <a:r>
              <a:rPr lang="en-US" sz="4000" b="0" kern="1200" dirty="0">
                <a:solidFill>
                  <a:srgbClr val="CC0099"/>
                </a:solidFill>
                <a:latin typeface="Cooper Black" pitchFamily="18" charset="0"/>
                <a:ea typeface="+mn-ea"/>
                <a:cs typeface="+mn-cs"/>
              </a:rPr>
              <a:t>history of </a:t>
            </a:r>
            <a:r>
              <a:rPr lang="en-US" sz="4000" b="0" kern="1200" dirty="0" err="1">
                <a:solidFill>
                  <a:srgbClr val="CC0099"/>
                </a:solidFill>
                <a:latin typeface="Cooper Black" pitchFamily="18" charset="0"/>
                <a:ea typeface="+mn-ea"/>
                <a:cs typeface="+mn-cs"/>
              </a:rPr>
              <a:t>Gamification</a:t>
            </a:r>
            <a:r>
              <a:rPr lang="en-US" sz="4000" b="0" kern="1200" dirty="0">
                <a:solidFill>
                  <a:srgbClr val="CC0099"/>
                </a:solidFill>
                <a:latin typeface="Cooper Black" pitchFamily="18" charset="0"/>
                <a:ea typeface="+mn-ea"/>
                <a:cs typeface="+mn-cs"/>
              </a:rPr>
              <a:t> </a:t>
            </a:r>
          </a:p>
        </p:txBody>
      </p:sp>
      <p:pic>
        <p:nvPicPr>
          <p:cNvPr id="3076" name="Picture 4"/>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309" b="89899" l="4618" r="96537">
                        <a14:foregroundMark x1="59452" y1="16306" x2="59452" y2="16306"/>
                        <a14:foregroundMark x1="54834" y1="10823" x2="54834" y2="10823"/>
                        <a14:foregroundMark x1="55411" y1="16306" x2="55411" y2="16306"/>
                        <a14:foregroundMark x1="59019" y1="18038" x2="59019" y2="18038"/>
                        <a14:foregroundMark x1="84704" y1="12266" x2="84704" y2="12266"/>
                        <a14:foregroundMark x1="85426" y1="14863" x2="85426" y2="14863"/>
                        <a14:foregroundMark x1="86580" y1="13709" x2="86580" y2="13709"/>
                        <a14:foregroundMark x1="91053" y1="10101" x2="91053" y2="10101"/>
                        <a14:foregroundMark x1="87446" y1="3896" x2="87446" y2="3896"/>
                        <a14:foregroundMark x1="89322" y1="7792" x2="89322" y2="7792"/>
                        <a14:foregroundMark x1="85714" y1="34055" x2="85714" y2="34055"/>
                        <a14:foregroundMark x1="79365" y1="37951" x2="79365" y2="37951"/>
                        <a14:foregroundMark x1="87446" y1="39827" x2="87446" y2="39827"/>
                        <a14:foregroundMark x1="88023" y1="38384" x2="88023" y2="38384"/>
                        <a14:foregroundMark x1="82684" y1="30880" x2="82684" y2="30880"/>
                        <a14:foregroundMark x1="89466" y1="34921" x2="89466" y2="34921"/>
                        <a14:foregroundMark x1="89177" y1="38817" x2="89177" y2="38817"/>
                        <a14:foregroundMark x1="15873" y1="43146" x2="15873" y2="43146"/>
                        <a14:foregroundMark x1="15152" y1="45166" x2="15152" y2="45166"/>
                        <a14:foregroundMark x1="5483" y1="40837" x2="5483" y2="40837"/>
                        <a14:foregroundMark x1="10101" y1="35498" x2="10101" y2="35498"/>
                        <a14:foregroundMark x1="10101" y1="40115" x2="10101" y2="40115"/>
                        <a14:foregroundMark x1="59163" y1="61472" x2="59163" y2="61472"/>
                        <a14:foregroundMark x1="66378" y1="70418" x2="66378" y2="70418"/>
                        <a14:foregroundMark x1="67677" y1="69841" x2="67677" y2="69841"/>
                        <a14:foregroundMark x1="65945" y1="68254" x2="65945" y2="68254"/>
                        <a14:foregroundMark x1="66089" y1="53102" x2="66089" y2="53102"/>
                        <a14:foregroundMark x1="54113" y1="59019" x2="54113" y2="59019"/>
                        <a14:foregroundMark x1="73449" y1="73016" x2="73449" y2="73016"/>
                        <a14:foregroundMark x1="62338" y1="71140" x2="62338" y2="71140"/>
                        <a14:foregroundMark x1="61039" y1="69408" x2="61039" y2="69408"/>
                        <a14:foregroundMark x1="68254" y1="56999" x2="68254" y2="56999"/>
                        <a14:foregroundMark x1="59019" y1="78211" x2="59019" y2="78211"/>
                        <a14:foregroundMark x1="59019" y1="78211" x2="59019" y2="78211"/>
                        <a14:foregroundMark x1="38095" y1="18615" x2="38095" y2="18615"/>
                        <a14:foregroundMark x1="14574" y1="67965" x2="14574" y2="67965"/>
                        <a14:foregroundMark x1="11544" y1="72583" x2="11544" y2="72583"/>
                        <a14:foregroundMark x1="33333" y1="70274" x2="33333" y2="70274"/>
                        <a14:foregroundMark x1="86436" y1="57864" x2="86436" y2="57864"/>
                        <a14:foregroundMark x1="87013" y1="62626" x2="87013" y2="62626"/>
                        <a14:foregroundMark x1="61183" y1="39394" x2="61183" y2="39394"/>
                        <a14:foregroundMark x1="39250" y1="47042" x2="39250" y2="47042"/>
                        <a14:foregroundMark x1="13564" y1="12121" x2="13564" y2="12121"/>
                        <a14:foregroundMark x1="70274" y1="86291" x2="70274" y2="86291"/>
                        <a14:foregroundMark x1="88600" y1="86580" x2="88600" y2="86580"/>
                        <a14:foregroundMark x1="40404" y1="88312" x2="40404" y2="88312"/>
                        <a14:foregroundMark x1="14574" y1="88600" x2="14574" y2="88600"/>
                        <a14:backgroundMark x1="46320" y1="23954" x2="46320" y2="23954"/>
                        <a14:backgroundMark x1="56999" y1="46753" x2="56999" y2="46753"/>
                        <a14:backgroundMark x1="46032" y1="36364" x2="46032" y2="36364"/>
                      </a14:backgroundRemoval>
                    </a14:imgEffect>
                  </a14:imgLayer>
                </a14:imgProps>
              </a:ext>
              <a:ext uri="{28A0092B-C50C-407E-A947-70E740481C1C}">
                <a14:useLocalDpi xmlns:a14="http://schemas.microsoft.com/office/drawing/2010/main" val="0"/>
              </a:ext>
            </a:extLst>
          </a:blip>
          <a:srcRect l="3286" t="3037" r="4224" b="5140"/>
          <a:stretch/>
        </p:blipFill>
        <p:spPr bwMode="auto">
          <a:xfrm>
            <a:off x="2316480" y="855463"/>
            <a:ext cx="5913120" cy="5870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3912949"/>
      </p:ext>
    </p:extLst>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1545" y="2328672"/>
            <a:ext cx="7403911" cy="2645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9325564"/>
      </p:ext>
    </p:extLst>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indent="-342900">
              <a:lnSpc>
                <a:spcPct val="80000"/>
              </a:lnSpc>
              <a:spcBef>
                <a:spcPct val="50000"/>
              </a:spcBef>
              <a:buBlip>
                <a:blip r:embed="rId4"/>
              </a:buBlip>
            </a:pPr>
            <a:r>
              <a:rPr lang="en-US" sz="3600" b="0" dirty="0">
                <a:solidFill>
                  <a:srgbClr val="CC0099"/>
                </a:solidFill>
                <a:latin typeface="Cooper Black" pitchFamily="18" charset="0"/>
                <a:ea typeface="+mn-ea"/>
                <a:cs typeface="+mn-cs"/>
              </a:rPr>
              <a:t>A wise man saying</a:t>
            </a:r>
          </a:p>
        </p:txBody>
      </p:sp>
      <p:pic>
        <p:nvPicPr>
          <p:cNvPr id="4" name="Do. Or do not. There is no try..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39954" y="1100638"/>
            <a:ext cx="8672397" cy="4834784"/>
          </a:xfrm>
        </p:spPr>
      </p:pic>
    </p:spTree>
    <p:extLst>
      <p:ext uri="{BB962C8B-B14F-4D97-AF65-F5344CB8AC3E}">
        <p14:creationId xmlns:p14="http://schemas.microsoft.com/office/powerpoint/2010/main" val="1319300952"/>
      </p:ext>
    </p:extLst>
  </p:cSld>
  <p:clrMapOvr>
    <a:masterClrMapping/>
  </p:clrMapOvr>
  <p:transition>
    <p:fade thruBlk="1"/>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304800"/>
            <a:ext cx="2453640" cy="838200"/>
          </a:xfrm>
        </p:spPr>
        <p:txBody>
          <a:bodyPr/>
          <a:lstStyle/>
          <a:p>
            <a:pPr marL="342900" indent="-342900">
              <a:lnSpc>
                <a:spcPct val="80000"/>
              </a:lnSpc>
              <a:spcBef>
                <a:spcPct val="50000"/>
              </a:spcBef>
              <a:buBlip>
                <a:blip r:embed="rId2"/>
              </a:buBlip>
            </a:pPr>
            <a:r>
              <a:rPr lang="en-US" sz="3600" b="0" dirty="0" smtClean="0">
                <a:solidFill>
                  <a:srgbClr val="CC0099"/>
                </a:solidFill>
                <a:latin typeface="Cooper Black" pitchFamily="18" charset="0"/>
                <a:ea typeface="+mn-ea"/>
                <a:cs typeface="+mn-cs"/>
              </a:rPr>
              <a:t>Task 2</a:t>
            </a:r>
            <a:endParaRPr lang="en-US" sz="3600" b="0" dirty="0">
              <a:solidFill>
                <a:srgbClr val="CC0099"/>
              </a:solidFill>
              <a:latin typeface="Cooper Black" pitchFamily="18" charset="0"/>
              <a:ea typeface="+mn-ea"/>
              <a:cs typeface="+mn-cs"/>
            </a:endParaRPr>
          </a:p>
        </p:txBody>
      </p:sp>
      <p:sp>
        <p:nvSpPr>
          <p:cNvPr id="3" name="Content Placeholder 2"/>
          <p:cNvSpPr>
            <a:spLocks noGrp="1"/>
          </p:cNvSpPr>
          <p:nvPr>
            <p:ph idx="1"/>
          </p:nvPr>
        </p:nvSpPr>
        <p:spPr>
          <a:xfrm>
            <a:off x="2755392" y="1407605"/>
            <a:ext cx="3828288" cy="847915"/>
          </a:xfrm>
          <a:solidFill>
            <a:srgbClr val="FFCCFF"/>
          </a:solidFill>
          <a:effectLst>
            <a:glow rad="228600">
              <a:srgbClr val="7030A0">
                <a:alpha val="40000"/>
              </a:srgbClr>
            </a:glow>
          </a:effectLst>
        </p:spPr>
        <p:txBody>
          <a:bodyPr/>
          <a:lstStyle/>
          <a:p>
            <a:pPr marL="0" lvl="0" indent="0" algn="ctr">
              <a:buNone/>
            </a:pPr>
            <a:r>
              <a:rPr lang="en-US" sz="4400" b="1" dirty="0" smtClean="0">
                <a:solidFill>
                  <a:schemeClr val="accent6">
                    <a:lumMod val="75000"/>
                  </a:schemeClr>
                </a:solidFill>
                <a:latin typeface="AR CENA" pitchFamily="2" charset="0"/>
              </a:rPr>
              <a:t>Origami</a:t>
            </a:r>
            <a:endParaRPr lang="en-US" dirty="0">
              <a:solidFill>
                <a:schemeClr val="accent6">
                  <a:lumMod val="75000"/>
                </a:schemeClr>
              </a:solidFill>
            </a:endParaRPr>
          </a:p>
        </p:txBody>
      </p:sp>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333" b="93889" l="3226" r="93190"/>
                    </a14:imgEffect>
                  </a14:imgLayer>
                </a14:imgProps>
              </a:ext>
              <a:ext uri="{28A0092B-C50C-407E-A947-70E740481C1C}">
                <a14:useLocalDpi xmlns:a14="http://schemas.microsoft.com/office/drawing/2010/main" val="0"/>
              </a:ext>
            </a:extLst>
          </a:blip>
          <a:srcRect/>
          <a:stretch>
            <a:fillRect/>
          </a:stretch>
        </p:blipFill>
        <p:spPr bwMode="auto">
          <a:xfrm>
            <a:off x="2231326" y="2269408"/>
            <a:ext cx="5742241" cy="3704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0148995"/>
      </p:ext>
    </p:extLst>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304800"/>
            <a:ext cx="3051048" cy="597408"/>
          </a:xfrm>
        </p:spPr>
        <p:txBody>
          <a:bodyPr/>
          <a:lstStyle/>
          <a:p>
            <a:pPr marL="342900" indent="-342900">
              <a:lnSpc>
                <a:spcPct val="80000"/>
              </a:lnSpc>
              <a:spcBef>
                <a:spcPct val="50000"/>
              </a:spcBef>
              <a:buBlip>
                <a:blip r:embed="rId2"/>
              </a:buBlip>
            </a:pPr>
            <a:r>
              <a:rPr lang="en-US" sz="4000" b="0" kern="1200" dirty="0" smtClean="0">
                <a:solidFill>
                  <a:srgbClr val="CC0099"/>
                </a:solidFill>
                <a:latin typeface="Cooper Black" pitchFamily="18" charset="0"/>
                <a:ea typeface="+mn-ea"/>
                <a:cs typeface="+mn-cs"/>
              </a:rPr>
              <a:t> AGREE </a:t>
            </a:r>
            <a:r>
              <a:rPr lang="en-US" sz="4000" b="0" kern="1200" dirty="0">
                <a:solidFill>
                  <a:srgbClr val="CC0099"/>
                </a:solidFill>
                <a:latin typeface="Cooper Black" pitchFamily="18" charset="0"/>
                <a:ea typeface="+mn-ea"/>
                <a:cs typeface="+mn-cs"/>
              </a:rPr>
              <a:t>?  </a:t>
            </a:r>
            <a:r>
              <a:rPr lang="en-US" sz="4000" b="0" kern="1200" dirty="0" smtClean="0">
                <a:solidFill>
                  <a:srgbClr val="CC0099"/>
                </a:solidFill>
                <a:latin typeface="Cooper Black" pitchFamily="18" charset="0"/>
                <a:ea typeface="+mn-ea"/>
                <a:cs typeface="+mn-cs"/>
              </a:rPr>
              <a:t>  </a:t>
            </a:r>
            <a:endParaRPr lang="en-US" sz="4000" b="0" kern="1200" dirty="0">
              <a:solidFill>
                <a:srgbClr val="CC0099"/>
              </a:solidFill>
              <a:latin typeface="Cooper Black" pitchFamily="18" charset="0"/>
              <a:ea typeface="+mn-ea"/>
              <a:cs typeface="+mn-cs"/>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1535" y="1719073"/>
            <a:ext cx="7310817" cy="376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txBox="1">
            <a:spLocks/>
          </p:cNvSpPr>
          <p:nvPr/>
        </p:nvSpPr>
        <p:spPr bwMode="auto">
          <a:xfrm>
            <a:off x="3430524" y="896112"/>
            <a:ext cx="4445508" cy="597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accent1">
                    <a:lumMod val="50000"/>
                  </a:schemeClr>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marL="342900" indent="-342900">
              <a:lnSpc>
                <a:spcPct val="80000"/>
              </a:lnSpc>
              <a:spcBef>
                <a:spcPct val="50000"/>
              </a:spcBef>
              <a:buFontTx/>
              <a:buBlip>
                <a:blip r:embed="rId2"/>
              </a:buBlip>
            </a:pPr>
            <a:r>
              <a:rPr lang="en-US" sz="4000" b="0" kern="1200" dirty="0" smtClean="0">
                <a:solidFill>
                  <a:srgbClr val="CC0099"/>
                </a:solidFill>
                <a:latin typeface="Cooper Black" pitchFamily="18" charset="0"/>
                <a:ea typeface="+mn-ea"/>
                <a:cs typeface="+mn-cs"/>
              </a:rPr>
              <a:t> DISAGREE?    </a:t>
            </a:r>
            <a:endParaRPr lang="en-US" sz="4000" b="0" kern="1200" dirty="0">
              <a:solidFill>
                <a:srgbClr val="CC0099"/>
              </a:solidFill>
              <a:latin typeface="Cooper Black" pitchFamily="18" charset="0"/>
              <a:ea typeface="+mn-ea"/>
              <a:cs typeface="+mn-cs"/>
            </a:endParaRPr>
          </a:p>
        </p:txBody>
      </p:sp>
    </p:spTree>
    <p:extLst>
      <p:ext uri="{BB962C8B-B14F-4D97-AF65-F5344CB8AC3E}">
        <p14:creationId xmlns:p14="http://schemas.microsoft.com/office/powerpoint/2010/main" val="2011822482"/>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 name="Rectangle 10"/>
          <p:cNvSpPr>
            <a:spLocks noGrp="1" noChangeArrowheads="1"/>
          </p:cNvSpPr>
          <p:nvPr>
            <p:ph type="title"/>
          </p:nvPr>
        </p:nvSpPr>
        <p:spPr>
          <a:xfrm>
            <a:off x="1752600" y="114300"/>
            <a:ext cx="4152900" cy="838200"/>
          </a:xfrm>
        </p:spPr>
        <p:txBody>
          <a:bodyPr/>
          <a:lstStyle/>
          <a:p>
            <a:pPr marL="342900" indent="-342900">
              <a:spcBef>
                <a:spcPct val="50000"/>
              </a:spcBef>
              <a:buBlip>
                <a:blip r:embed="rId3"/>
              </a:buBlip>
            </a:pPr>
            <a:r>
              <a:rPr lang="en-US" sz="3600" b="0" dirty="0">
                <a:solidFill>
                  <a:srgbClr val="CC0099"/>
                </a:solidFill>
                <a:latin typeface="Cooper Black" pitchFamily="18" charset="0"/>
                <a:ea typeface="+mn-ea"/>
                <a:cs typeface="+mn-cs"/>
              </a:rPr>
              <a:t> </a:t>
            </a:r>
            <a:r>
              <a:rPr lang="en-US" sz="3600" b="0" dirty="0" err="1" smtClean="0">
                <a:solidFill>
                  <a:srgbClr val="CC0099"/>
                </a:solidFill>
                <a:latin typeface="Cooper Black" pitchFamily="18" charset="0"/>
                <a:ea typeface="+mn-ea"/>
                <a:cs typeface="+mn-cs"/>
              </a:rPr>
              <a:t>Gamification</a:t>
            </a:r>
            <a:r>
              <a:rPr lang="en-US" sz="3600" b="0" dirty="0" smtClean="0">
                <a:solidFill>
                  <a:srgbClr val="CC0099"/>
                </a:solidFill>
                <a:latin typeface="Cooper Black" pitchFamily="18" charset="0"/>
                <a:ea typeface="+mn-ea"/>
                <a:cs typeface="+mn-cs"/>
              </a:rPr>
              <a:t> </a:t>
            </a:r>
            <a:r>
              <a:rPr lang="en-US" sz="3600" b="0" dirty="0">
                <a:solidFill>
                  <a:srgbClr val="CC0099"/>
                </a:solidFill>
                <a:latin typeface="Cooper Black" pitchFamily="18" charset="0"/>
                <a:ea typeface="+mn-ea"/>
                <a:cs typeface="+mn-cs"/>
              </a:rPr>
              <a:t>!</a:t>
            </a:r>
          </a:p>
        </p:txBody>
      </p:sp>
      <p:pic>
        <p:nvPicPr>
          <p:cNvPr id="1027" name="Picture 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65169" y1="18349" x2="65169" y2="18349"/>
                        <a14:foregroundMark x1="95506" y1="3670" x2="95506" y2="3670"/>
                        <a14:foregroundMark x1="82022" y1="10092" x2="82022" y2="10092"/>
                      </a14:backgroundRemoval>
                    </a14:imgEffect>
                  </a14:imgLayer>
                </a14:imgProps>
              </a:ext>
              <a:ext uri="{28A0092B-C50C-407E-A947-70E740481C1C}">
                <a14:useLocalDpi xmlns:a14="http://schemas.microsoft.com/office/drawing/2010/main" val="0"/>
              </a:ext>
            </a:extLst>
          </a:blip>
          <a:srcRect/>
          <a:stretch>
            <a:fillRect/>
          </a:stretch>
        </p:blipFill>
        <p:spPr bwMode="auto">
          <a:xfrm>
            <a:off x="8323531" y="114300"/>
            <a:ext cx="644231"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1463040" y="1138428"/>
            <a:ext cx="7010400" cy="5177028"/>
          </a:xfrm>
        </p:spPr>
        <p:txBody>
          <a:bodyPr/>
          <a:lstStyle/>
          <a:p>
            <a:r>
              <a:rPr lang="en-US" sz="2800" dirty="0" smtClean="0">
                <a:solidFill>
                  <a:srgbClr val="CC0099"/>
                </a:solidFill>
                <a:latin typeface="AR CENA" pitchFamily="2" charset="0"/>
              </a:rPr>
              <a:t>GAMIFICATION</a:t>
            </a:r>
            <a:r>
              <a:rPr lang="en-US" sz="2800" dirty="0" smtClean="0">
                <a:solidFill>
                  <a:srgbClr val="006666"/>
                </a:solidFill>
                <a:latin typeface="AR CENA" pitchFamily="2" charset="0"/>
              </a:rPr>
              <a:t> is </a:t>
            </a:r>
            <a:r>
              <a:rPr lang="en-US" sz="2800" dirty="0">
                <a:solidFill>
                  <a:srgbClr val="006666"/>
                </a:solidFill>
                <a:latin typeface="AR CENA" pitchFamily="2" charset="0"/>
              </a:rPr>
              <a:t>a bizarre word. What does it mean? How does it matter? How can it be related to learning? The only people we don’t have to explain it to are kids. They get it. They got it. They are part of it. Simply, when a boy gives hid brother 10 points for getting him a soda. That`s </a:t>
            </a:r>
            <a:r>
              <a:rPr lang="en-US" sz="2800" dirty="0">
                <a:solidFill>
                  <a:srgbClr val="CC0099"/>
                </a:solidFill>
                <a:latin typeface="AR CENA" pitchFamily="2" charset="0"/>
              </a:rPr>
              <a:t>GAMIFICATION</a:t>
            </a:r>
            <a:r>
              <a:rPr lang="en-US" sz="2800" dirty="0">
                <a:solidFill>
                  <a:srgbClr val="006666"/>
                </a:solidFill>
                <a:latin typeface="AR CENA" pitchFamily="2" charset="0"/>
              </a:rPr>
              <a:t>. When a boy times himself to see how quickly he can say the definition of the word (economic) as a study technique, That`s </a:t>
            </a:r>
            <a:r>
              <a:rPr lang="en-US" sz="2800" dirty="0">
                <a:solidFill>
                  <a:srgbClr val="CC0099"/>
                </a:solidFill>
                <a:latin typeface="AR CENA" pitchFamily="2" charset="0"/>
              </a:rPr>
              <a:t>GAMIFICATION</a:t>
            </a:r>
            <a:r>
              <a:rPr lang="en-US" sz="2800" dirty="0">
                <a:solidFill>
                  <a:srgbClr val="006666"/>
                </a:solidFill>
                <a:latin typeface="AR CENA" pitchFamily="2" charset="0"/>
              </a:rPr>
              <a:t>. When a boy sits down to learn Algebra in a game, That`s </a:t>
            </a:r>
            <a:r>
              <a:rPr lang="en-US" sz="2800" dirty="0">
                <a:solidFill>
                  <a:srgbClr val="CC0099"/>
                </a:solidFill>
                <a:latin typeface="AR CENA" pitchFamily="2" charset="0"/>
              </a:rPr>
              <a:t>GAMIFICATION</a:t>
            </a:r>
            <a:r>
              <a:rPr lang="en-US" sz="2800" dirty="0">
                <a:solidFill>
                  <a:srgbClr val="006666"/>
                </a:solidFill>
                <a:latin typeface="AR CENA" pitchFamily="2" charset="0"/>
              </a:rPr>
              <a:t>.</a:t>
            </a:r>
          </a:p>
        </p:txBody>
      </p:sp>
    </p:spTree>
    <p:extLst>
      <p:ext uri="{BB962C8B-B14F-4D97-AF65-F5344CB8AC3E}">
        <p14:creationId xmlns:p14="http://schemas.microsoft.com/office/powerpoint/2010/main" val="2230148041"/>
      </p:ext>
    </p:extLst>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1716024" y="310325"/>
            <a:ext cx="7010400" cy="4895660"/>
          </a:xfrm>
        </p:spPr>
        <p:txBody>
          <a:bodyPr/>
          <a:lstStyle/>
          <a:p>
            <a:r>
              <a:rPr lang="en-US" sz="2800" dirty="0" smtClean="0">
                <a:solidFill>
                  <a:srgbClr val="006666"/>
                </a:solidFill>
                <a:latin typeface="AR CENA" pitchFamily="2" charset="0"/>
              </a:rPr>
              <a:t>On its surface, GAMIFICATION  is simply, the use of games to make learning and instruction more fun. Underneath the surface is the idea of engagement. GAMES are important in </a:t>
            </a:r>
            <a:r>
              <a:rPr lang="en-US" sz="2800" dirty="0" err="1" smtClean="0">
                <a:solidFill>
                  <a:srgbClr val="006666"/>
                </a:solidFill>
                <a:latin typeface="AR CENA" pitchFamily="2" charset="0"/>
              </a:rPr>
              <a:t>gamification</a:t>
            </a:r>
            <a:r>
              <a:rPr lang="en-US" sz="2800" dirty="0" smtClean="0">
                <a:solidFill>
                  <a:srgbClr val="006666"/>
                </a:solidFill>
                <a:latin typeface="AR CENA" pitchFamily="2" charset="0"/>
              </a:rPr>
              <a:t>. They give learning and experiences meaning, provide a set of </a:t>
            </a:r>
            <a:r>
              <a:rPr lang="en-US" sz="2800" dirty="0" err="1" smtClean="0">
                <a:solidFill>
                  <a:srgbClr val="006666"/>
                </a:solidFill>
                <a:latin typeface="AR CENA" pitchFamily="2" charset="0"/>
              </a:rPr>
              <a:t>boundries</a:t>
            </a:r>
            <a:r>
              <a:rPr lang="en-US" sz="2800" dirty="0" smtClean="0">
                <a:solidFill>
                  <a:srgbClr val="006666"/>
                </a:solidFill>
                <a:latin typeface="AR CENA" pitchFamily="2" charset="0"/>
              </a:rPr>
              <a:t> within a safe environment to discover, think and try things out. Games provide motivation to succeed and reduce the sting of failure. Games are the ideal learning environment with their built in permission to fail, encouragement of out of box thinking and sense of control. </a:t>
            </a:r>
          </a:p>
          <a:p>
            <a:r>
              <a:rPr lang="en-US" sz="2800" dirty="0" smtClean="0">
                <a:solidFill>
                  <a:srgbClr val="006666"/>
                </a:solidFill>
                <a:latin typeface="AR CENA" pitchFamily="2" charset="0"/>
              </a:rPr>
              <a:t>We need GAMIFICATION to avoid the endless of uninspiring experiences.</a:t>
            </a:r>
            <a:endParaRPr lang="en-US" dirty="0"/>
          </a:p>
        </p:txBody>
      </p:sp>
    </p:spTree>
    <p:extLst>
      <p:ext uri="{BB962C8B-B14F-4D97-AF65-F5344CB8AC3E}">
        <p14:creationId xmlns:p14="http://schemas.microsoft.com/office/powerpoint/2010/main" val="2263008986"/>
      </p:ext>
    </p:extLst>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indent="-342900">
              <a:spcBef>
                <a:spcPct val="50000"/>
              </a:spcBef>
              <a:buBlip>
                <a:blip r:embed="rId2"/>
              </a:buBlip>
            </a:pPr>
            <a:r>
              <a:rPr lang="en-US" sz="3600" b="0" dirty="0">
                <a:solidFill>
                  <a:srgbClr val="CC0099"/>
                </a:solidFill>
                <a:latin typeface="Cooper Black" pitchFamily="18" charset="0"/>
                <a:ea typeface="+mn-ea"/>
                <a:cs typeface="+mn-cs"/>
              </a:rPr>
              <a:t>SO, </a:t>
            </a:r>
          </a:p>
        </p:txBody>
      </p:sp>
      <p:sp>
        <p:nvSpPr>
          <p:cNvPr id="3" name="Content Placeholder 2"/>
          <p:cNvSpPr>
            <a:spLocks noGrp="1"/>
          </p:cNvSpPr>
          <p:nvPr>
            <p:ph idx="1"/>
          </p:nvPr>
        </p:nvSpPr>
        <p:spPr>
          <a:xfrm>
            <a:off x="1752600" y="1395413"/>
            <a:ext cx="7010400" cy="2493835"/>
          </a:xfrm>
        </p:spPr>
        <p:txBody>
          <a:bodyPr/>
          <a:lstStyle/>
          <a:p>
            <a:pPr marL="0" lvl="0" indent="0">
              <a:lnSpc>
                <a:spcPct val="80000"/>
              </a:lnSpc>
              <a:spcBef>
                <a:spcPct val="20000"/>
              </a:spcBef>
              <a:buNone/>
            </a:pPr>
            <a:r>
              <a:rPr lang="en-US" sz="3200" kern="1200" dirty="0">
                <a:solidFill>
                  <a:srgbClr val="006666"/>
                </a:solidFill>
                <a:latin typeface="AR CENA" pitchFamily="2" charset="0"/>
                <a:ea typeface="Calibri"/>
                <a:cs typeface="Arial"/>
              </a:rPr>
              <a:t>The</a:t>
            </a:r>
            <a:r>
              <a:rPr lang="en-US" sz="3200" kern="1200" dirty="0">
                <a:solidFill>
                  <a:srgbClr val="000000"/>
                </a:solidFill>
                <a:latin typeface="AR CENA" pitchFamily="2" charset="0"/>
                <a:ea typeface="Calibri"/>
                <a:cs typeface="Arial"/>
              </a:rPr>
              <a:t> </a:t>
            </a:r>
            <a:r>
              <a:rPr lang="en-US" sz="3200" b="1" kern="1200" dirty="0" smtClean="0">
                <a:solidFill>
                  <a:srgbClr val="CC0099"/>
                </a:solidFill>
                <a:latin typeface="AR CENA" pitchFamily="2" charset="0"/>
                <a:ea typeface="Calibri"/>
                <a:cs typeface="Arial"/>
              </a:rPr>
              <a:t>GAMIFICATION </a:t>
            </a:r>
            <a:r>
              <a:rPr lang="en-US" sz="3200" kern="1200" dirty="0" smtClean="0">
                <a:solidFill>
                  <a:srgbClr val="006666"/>
                </a:solidFill>
                <a:latin typeface="AR CENA" pitchFamily="2" charset="0"/>
                <a:ea typeface="Calibri"/>
                <a:cs typeface="Arial"/>
              </a:rPr>
              <a:t>is </a:t>
            </a:r>
            <a:r>
              <a:rPr lang="en-US" sz="3200" kern="1200" dirty="0">
                <a:solidFill>
                  <a:srgbClr val="006666"/>
                </a:solidFill>
                <a:latin typeface="AR CENA" pitchFamily="2" charset="0"/>
                <a:ea typeface="Calibri"/>
                <a:cs typeface="Arial"/>
              </a:rPr>
              <a:t>an educational approach to motivate students to learn by using games in learning environments. The goal is to maximize enjoyment and engagement through capturing the interest of learners and inspiring them to continue learning. </a:t>
            </a:r>
          </a:p>
          <a:p>
            <a:endParaRPr lang="en-US" sz="3600" dirty="0">
              <a:solidFill>
                <a:srgbClr val="CC0099"/>
              </a:solidFill>
              <a:latin typeface="Cooper Black" pitchFamily="18" charset="0"/>
            </a:endParaRPr>
          </a:p>
        </p:txBody>
      </p:sp>
      <p:sp>
        <p:nvSpPr>
          <p:cNvPr id="4" name="Content Placeholder 2"/>
          <p:cNvSpPr txBox="1">
            <a:spLocks/>
          </p:cNvSpPr>
          <p:nvPr/>
        </p:nvSpPr>
        <p:spPr bwMode="auto">
          <a:xfrm>
            <a:off x="1755648" y="4888040"/>
            <a:ext cx="7010400" cy="67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None/>
            </a:pPr>
            <a:r>
              <a:rPr lang="en-US" sz="2800" dirty="0" smtClean="0">
                <a:solidFill>
                  <a:srgbClr val="006666"/>
                </a:solidFill>
                <a:latin typeface="AR CENA" pitchFamily="2" charset="0"/>
                <a:cs typeface="Arial"/>
              </a:rPr>
              <a:t> The use of </a:t>
            </a:r>
            <a:r>
              <a:rPr lang="en-US" sz="2800" dirty="0" smtClean="0">
                <a:solidFill>
                  <a:srgbClr val="CC0099"/>
                </a:solidFill>
                <a:latin typeface="AR CHRISTY" pitchFamily="2" charset="0"/>
                <a:cs typeface="Arial"/>
              </a:rPr>
              <a:t>GAMES</a:t>
            </a:r>
            <a:r>
              <a:rPr lang="en-US" sz="2800" dirty="0" smtClean="0">
                <a:solidFill>
                  <a:srgbClr val="006666"/>
                </a:solidFill>
                <a:latin typeface="AR CENA" pitchFamily="2" charset="0"/>
                <a:cs typeface="Arial"/>
              </a:rPr>
              <a:t> to enhance </a:t>
            </a:r>
            <a:r>
              <a:rPr lang="en-US" sz="2800" dirty="0" smtClean="0">
                <a:solidFill>
                  <a:srgbClr val="CC0099"/>
                </a:solidFill>
                <a:latin typeface="AR CHRISTY" pitchFamily="2" charset="0"/>
                <a:cs typeface="Arial"/>
              </a:rPr>
              <a:t>NON-GAME</a:t>
            </a:r>
            <a:r>
              <a:rPr lang="en-US" sz="2800" dirty="0" smtClean="0">
                <a:solidFill>
                  <a:srgbClr val="006666"/>
                </a:solidFill>
                <a:latin typeface="AR CENA" pitchFamily="2" charset="0"/>
                <a:cs typeface="Arial"/>
              </a:rPr>
              <a:t> context.</a:t>
            </a:r>
            <a:endParaRPr lang="en-US" dirty="0"/>
          </a:p>
        </p:txBody>
      </p:sp>
    </p:spTree>
    <p:extLst>
      <p:ext uri="{BB962C8B-B14F-4D97-AF65-F5344CB8AC3E}">
        <p14:creationId xmlns:p14="http://schemas.microsoft.com/office/powerpoint/2010/main" val="481555433"/>
      </p:ext>
    </p:extLst>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53" r="3622"/>
          <a:stretch/>
        </p:blipFill>
        <p:spPr bwMode="auto">
          <a:xfrm>
            <a:off x="1847088" y="694944"/>
            <a:ext cx="7223759" cy="616305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0" b="100000" l="4250" r="100000">
                        <a14:foregroundMark x1="14000" y1="10500" x2="14000" y2="10500"/>
                        <a14:foregroundMark x1="21250" y1="15250" x2="21250" y2="15250"/>
                        <a14:foregroundMark x1="83000" y1="41500" x2="83000" y2="41500"/>
                        <a14:foregroundMark x1="8500" y1="6000" x2="8500" y2="6000"/>
                        <a14:foregroundMark x1="11000" y1="20250" x2="11000" y2="20250"/>
                        <a14:foregroundMark x1="20000" y1="20750" x2="20000" y2="20750"/>
                        <a14:foregroundMark x1="21250" y1="11500" x2="21250" y2="11500"/>
                        <a14:foregroundMark x1="82250" y1="29250" x2="82250" y2="29250"/>
                        <a14:foregroundMark x1="70000" y1="10500" x2="70000" y2="10500"/>
                        <a14:foregroundMark x1="8000" y1="47500" x2="8000" y2="47500"/>
                        <a14:foregroundMark x1="8000" y1="37750" x2="8000" y2="37750"/>
                        <a14:foregroundMark x1="25500" y1="39000" x2="25500" y2="39000"/>
                        <a14:foregroundMark x1="45000" y1="30000" x2="45000" y2="30000"/>
                        <a14:foregroundMark x1="39000" y1="44000" x2="39000" y2="44000"/>
                        <a14:foregroundMark x1="59250" y1="49500" x2="59250" y2="49500"/>
                        <a14:foregroundMark x1="59250" y1="41000" x2="59250" y2="41000"/>
                        <a14:foregroundMark x1="78000" y1="48750" x2="78000" y2="48750"/>
                        <a14:foregroundMark x1="76250" y1="44000" x2="76250" y2="44000"/>
                        <a14:foregroundMark x1="67750" y1="41000" x2="67750" y2="41000"/>
                        <a14:foregroundMark x1="71250" y1="79250" x2="71250" y2="79250"/>
                      </a14:backgroundRemoval>
                    </a14:imgEffect>
                  </a14:imgLayer>
                </a14:imgProps>
              </a:ext>
              <a:ext uri="{28A0092B-C50C-407E-A947-70E740481C1C}">
                <a14:useLocalDpi xmlns:a14="http://schemas.microsoft.com/office/drawing/2010/main" val="0"/>
              </a:ext>
            </a:extLst>
          </a:blip>
          <a:srcRect b="2101"/>
          <a:stretch/>
        </p:blipFill>
        <p:spPr bwMode="auto">
          <a:xfrm>
            <a:off x="7583425" y="239822"/>
            <a:ext cx="1357892" cy="1329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1514474" y="239822"/>
            <a:ext cx="5630037" cy="70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a:buFontTx/>
              <a:buBlip>
                <a:blip r:embed="rId5"/>
              </a:buBlip>
            </a:pPr>
            <a:r>
              <a:rPr lang="en-US" dirty="0" smtClean="0">
                <a:solidFill>
                  <a:srgbClr val="CC0099"/>
                </a:solidFill>
                <a:latin typeface="Cooper Black" pitchFamily="18" charset="0"/>
              </a:rPr>
              <a:t>Use the words to fill in the boxes</a:t>
            </a:r>
            <a:endParaRPr lang="en-US" dirty="0">
              <a:solidFill>
                <a:srgbClr val="CC0099"/>
              </a:solidFill>
              <a:latin typeface="Cooper Black" pitchFamily="18" charset="0"/>
            </a:endParaRPr>
          </a:p>
        </p:txBody>
      </p:sp>
      <p:sp>
        <p:nvSpPr>
          <p:cNvPr id="2" name="Cloud Callout 1"/>
          <p:cNvSpPr/>
          <p:nvPr/>
        </p:nvSpPr>
        <p:spPr bwMode="auto">
          <a:xfrm>
            <a:off x="152400" y="816769"/>
            <a:ext cx="1901952" cy="914495"/>
          </a:xfrm>
          <a:prstGeom prst="cloudCallout">
            <a:avLst/>
          </a:prstGeom>
          <a:solidFill>
            <a:srgbClr val="FF99CC"/>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 name="Cloud Callout 6"/>
          <p:cNvSpPr/>
          <p:nvPr/>
        </p:nvSpPr>
        <p:spPr bwMode="auto">
          <a:xfrm>
            <a:off x="152400" y="1731263"/>
            <a:ext cx="1901952" cy="914495"/>
          </a:xfrm>
          <a:prstGeom prst="cloudCallout">
            <a:avLst/>
          </a:prstGeom>
          <a:solidFill>
            <a:srgbClr val="FF99CC"/>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 name="Cloud Callout 7"/>
          <p:cNvSpPr/>
          <p:nvPr/>
        </p:nvSpPr>
        <p:spPr bwMode="auto">
          <a:xfrm>
            <a:off x="115824" y="2645759"/>
            <a:ext cx="1901952" cy="914495"/>
          </a:xfrm>
          <a:prstGeom prst="cloudCallout">
            <a:avLst/>
          </a:prstGeom>
          <a:solidFill>
            <a:srgbClr val="FF99CC"/>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9" name="Cloud Callout 8"/>
          <p:cNvSpPr/>
          <p:nvPr/>
        </p:nvSpPr>
        <p:spPr bwMode="auto">
          <a:xfrm>
            <a:off x="115824" y="3560254"/>
            <a:ext cx="1901952" cy="914495"/>
          </a:xfrm>
          <a:prstGeom prst="cloudCallout">
            <a:avLst/>
          </a:prstGeom>
          <a:solidFill>
            <a:srgbClr val="FF99CC"/>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 name="Cloud Callout 9"/>
          <p:cNvSpPr/>
          <p:nvPr/>
        </p:nvSpPr>
        <p:spPr bwMode="auto">
          <a:xfrm>
            <a:off x="128016" y="4474749"/>
            <a:ext cx="1901952" cy="914495"/>
          </a:xfrm>
          <a:prstGeom prst="cloudCallout">
            <a:avLst/>
          </a:prstGeom>
          <a:solidFill>
            <a:srgbClr val="FF99CC"/>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1" name="Cloud Callout 10"/>
          <p:cNvSpPr/>
          <p:nvPr/>
        </p:nvSpPr>
        <p:spPr bwMode="auto">
          <a:xfrm>
            <a:off x="115824" y="5389244"/>
            <a:ext cx="1901952" cy="914495"/>
          </a:xfrm>
          <a:prstGeom prst="cloudCallout">
            <a:avLst/>
          </a:prstGeom>
          <a:solidFill>
            <a:srgbClr val="FF99CC"/>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Rectangle 2"/>
          <p:cNvSpPr/>
          <p:nvPr/>
        </p:nvSpPr>
        <p:spPr bwMode="auto">
          <a:xfrm>
            <a:off x="384048" y="1051904"/>
            <a:ext cx="1365504" cy="444224"/>
          </a:xfrm>
          <a:prstGeom prst="rect">
            <a:avLst/>
          </a:prstGeom>
          <a:noFill/>
          <a:ln>
            <a:noFill/>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r>
              <a:rPr lang="en-US" sz="2800" dirty="0" smtClean="0">
                <a:solidFill>
                  <a:srgbClr val="006666"/>
                </a:solidFill>
                <a:latin typeface="AR CENA" pitchFamily="2" charset="0"/>
              </a:rPr>
              <a:t>Enjoyable</a:t>
            </a:r>
            <a:endParaRPr kumimoji="0" lang="en-US" sz="2800" i="0" u="none" strike="noStrike" cap="none" normalizeH="0" baseline="0" dirty="0" smtClean="0">
              <a:ln>
                <a:noFill/>
              </a:ln>
              <a:solidFill>
                <a:srgbClr val="006666"/>
              </a:solidFill>
              <a:effectLst/>
              <a:latin typeface="AR CENA" pitchFamily="2" charset="0"/>
            </a:endParaRPr>
          </a:p>
        </p:txBody>
      </p:sp>
      <p:sp>
        <p:nvSpPr>
          <p:cNvPr id="13" name="Rectangle 12"/>
          <p:cNvSpPr/>
          <p:nvPr/>
        </p:nvSpPr>
        <p:spPr bwMode="auto">
          <a:xfrm>
            <a:off x="225552" y="2005813"/>
            <a:ext cx="1935480" cy="387798"/>
          </a:xfrm>
          <a:prstGeom prst="rect">
            <a:avLst/>
          </a:prstGeom>
          <a:noFill/>
          <a:ln>
            <a:noFill/>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r>
              <a:rPr lang="en-US" sz="2400" dirty="0" smtClean="0">
                <a:solidFill>
                  <a:srgbClr val="006666"/>
                </a:solidFill>
                <a:latin typeface="AR CENA" pitchFamily="2" charset="0"/>
              </a:rPr>
              <a:t>Full of Practice</a:t>
            </a:r>
            <a:endParaRPr kumimoji="0" lang="en-US" sz="2400" i="0" u="none" strike="noStrike" cap="none" normalizeH="0" baseline="0" dirty="0" smtClean="0">
              <a:ln>
                <a:noFill/>
              </a:ln>
              <a:solidFill>
                <a:srgbClr val="006666"/>
              </a:solidFill>
              <a:effectLst/>
              <a:latin typeface="AR CENA" pitchFamily="2" charset="0"/>
            </a:endParaRPr>
          </a:p>
        </p:txBody>
      </p:sp>
      <p:sp>
        <p:nvSpPr>
          <p:cNvPr id="14" name="Rectangle 13"/>
          <p:cNvSpPr/>
          <p:nvPr/>
        </p:nvSpPr>
        <p:spPr bwMode="auto">
          <a:xfrm>
            <a:off x="268224" y="2880894"/>
            <a:ext cx="1597152" cy="437043"/>
          </a:xfrm>
          <a:prstGeom prst="rect">
            <a:avLst/>
          </a:prstGeom>
          <a:noFill/>
          <a:ln>
            <a:noFill/>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r>
              <a:rPr lang="en-US" sz="2800" dirty="0" smtClean="0">
                <a:solidFill>
                  <a:srgbClr val="006666"/>
                </a:solidFill>
                <a:latin typeface="AR CENA" pitchFamily="2" charset="0"/>
              </a:rPr>
              <a:t>Meaningful</a:t>
            </a:r>
            <a:endParaRPr kumimoji="0" lang="en-US" sz="2800" i="0" u="none" strike="noStrike" cap="none" normalizeH="0" baseline="0" dirty="0" smtClean="0">
              <a:ln>
                <a:noFill/>
              </a:ln>
              <a:solidFill>
                <a:srgbClr val="006666"/>
              </a:solidFill>
              <a:effectLst/>
              <a:latin typeface="AR CENA" pitchFamily="2" charset="0"/>
            </a:endParaRPr>
          </a:p>
        </p:txBody>
      </p:sp>
      <p:sp>
        <p:nvSpPr>
          <p:cNvPr id="15" name="Rectangle 14"/>
          <p:cNvSpPr/>
          <p:nvPr/>
        </p:nvSpPr>
        <p:spPr bwMode="auto">
          <a:xfrm>
            <a:off x="335280" y="3795389"/>
            <a:ext cx="1621536" cy="437043"/>
          </a:xfrm>
          <a:prstGeom prst="rect">
            <a:avLst/>
          </a:prstGeom>
          <a:noFill/>
          <a:ln>
            <a:noFill/>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r>
              <a:rPr lang="en-US" sz="2800" dirty="0" smtClean="0">
                <a:solidFill>
                  <a:srgbClr val="006666"/>
                </a:solidFill>
                <a:latin typeface="AR CENA" pitchFamily="2" charset="0"/>
              </a:rPr>
              <a:t>Purposeful</a:t>
            </a:r>
            <a:endParaRPr kumimoji="0" lang="en-US" sz="2800" i="0" u="none" strike="noStrike" cap="none" normalizeH="0" baseline="0" dirty="0" smtClean="0">
              <a:ln>
                <a:noFill/>
              </a:ln>
              <a:solidFill>
                <a:srgbClr val="006666"/>
              </a:solidFill>
              <a:effectLst/>
              <a:latin typeface="AR CENA" pitchFamily="2" charset="0"/>
            </a:endParaRPr>
          </a:p>
        </p:txBody>
      </p:sp>
      <p:sp>
        <p:nvSpPr>
          <p:cNvPr id="16" name="Rectangle 15"/>
          <p:cNvSpPr/>
          <p:nvPr/>
        </p:nvSpPr>
        <p:spPr bwMode="auto">
          <a:xfrm>
            <a:off x="652272" y="4709884"/>
            <a:ext cx="1365504" cy="444224"/>
          </a:xfrm>
          <a:prstGeom prst="rect">
            <a:avLst/>
          </a:prstGeom>
          <a:noFill/>
          <a:ln>
            <a:noFill/>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r>
              <a:rPr lang="en-US" sz="2800" dirty="0" smtClean="0">
                <a:solidFill>
                  <a:srgbClr val="006666"/>
                </a:solidFill>
                <a:latin typeface="AR CENA" pitchFamily="2" charset="0"/>
              </a:rPr>
              <a:t>Social</a:t>
            </a:r>
            <a:endParaRPr kumimoji="0" lang="en-US" sz="2800" i="0" u="none" strike="noStrike" cap="none" normalizeH="0" baseline="0" dirty="0" smtClean="0">
              <a:ln>
                <a:noFill/>
              </a:ln>
              <a:solidFill>
                <a:srgbClr val="006666"/>
              </a:solidFill>
              <a:effectLst/>
              <a:latin typeface="AR CENA" pitchFamily="2" charset="0"/>
            </a:endParaRPr>
          </a:p>
        </p:txBody>
      </p:sp>
      <p:sp>
        <p:nvSpPr>
          <p:cNvPr id="17" name="Rectangle 16"/>
          <p:cNvSpPr/>
          <p:nvPr/>
        </p:nvSpPr>
        <p:spPr bwMode="auto">
          <a:xfrm>
            <a:off x="353568" y="5624379"/>
            <a:ext cx="1493520" cy="437043"/>
          </a:xfrm>
          <a:prstGeom prst="rect">
            <a:avLst/>
          </a:prstGeom>
          <a:noFill/>
          <a:ln>
            <a:noFill/>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r>
              <a:rPr lang="en-US" sz="2800" dirty="0" smtClean="0">
                <a:solidFill>
                  <a:srgbClr val="006666"/>
                </a:solidFill>
                <a:latin typeface="AR CENA" pitchFamily="2" charset="0"/>
              </a:rPr>
              <a:t>Supported</a:t>
            </a:r>
            <a:endParaRPr kumimoji="0" lang="en-US" sz="2800" i="0" u="none" strike="noStrike" cap="none" normalizeH="0" baseline="0" dirty="0" smtClean="0">
              <a:ln>
                <a:noFill/>
              </a:ln>
              <a:solidFill>
                <a:srgbClr val="006666"/>
              </a:solidFill>
              <a:effectLst/>
              <a:latin typeface="AR CENA" pitchFamily="2" charset="0"/>
            </a:endParaRPr>
          </a:p>
        </p:txBody>
      </p:sp>
    </p:spTree>
    <p:extLst>
      <p:ext uri="{BB962C8B-B14F-4D97-AF65-F5344CB8AC3E}">
        <p14:creationId xmlns:p14="http://schemas.microsoft.com/office/powerpoint/2010/main" val="3051759860"/>
      </p:ext>
    </p:extLst>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noGrp="1"/>
          </p:cNvSpPr>
          <p:nvPr>
            <p:ph type="title"/>
          </p:nvPr>
        </p:nvSpPr>
        <p:spPr bwMode="auto">
          <a:xfrm>
            <a:off x="1572768" y="316992"/>
            <a:ext cx="7400544" cy="585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a:buBlip>
                <a:blip r:embed="rId3"/>
              </a:buBlip>
            </a:pPr>
            <a:r>
              <a:rPr lang="en-US" sz="3200" b="0" dirty="0">
                <a:solidFill>
                  <a:srgbClr val="CC0099"/>
                </a:solidFill>
                <a:latin typeface="Cooper Black" pitchFamily="18" charset="0"/>
              </a:rPr>
              <a:t>Characteristics of </a:t>
            </a:r>
            <a:r>
              <a:rPr lang="en-US" sz="3200" b="0" dirty="0" err="1">
                <a:solidFill>
                  <a:srgbClr val="CC0099"/>
                </a:solidFill>
                <a:latin typeface="Cooper Black" pitchFamily="18" charset="0"/>
              </a:rPr>
              <a:t>Gamification</a:t>
            </a:r>
            <a:endParaRPr lang="en-US" sz="3200" b="0" dirty="0">
              <a:solidFill>
                <a:srgbClr val="CC0099"/>
              </a:solidFill>
              <a:latin typeface="Cooper Black" pitchFamily="18" charset="0"/>
            </a:endParaRPr>
          </a:p>
        </p:txBody>
      </p:sp>
      <p:sp>
        <p:nvSpPr>
          <p:cNvPr id="5" name="Rounded Rectangle 4"/>
          <p:cNvSpPr/>
          <p:nvPr/>
        </p:nvSpPr>
        <p:spPr bwMode="auto">
          <a:xfrm>
            <a:off x="1572768" y="1510249"/>
            <a:ext cx="1621536" cy="435794"/>
          </a:xfrm>
          <a:prstGeom prst="roundRect">
            <a:avLst/>
          </a:prstGeom>
          <a:solidFill>
            <a:schemeClr val="accent5">
              <a:lumMod val="75000"/>
            </a:schemeClr>
          </a:solidFill>
          <a:ln w="38100">
            <a:noFill/>
          </a:ln>
          <a:effectLst>
            <a:glow rad="228600">
              <a:srgbClr val="CC0099">
                <a:alpha val="40000"/>
              </a:srgbClr>
            </a:glo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20000"/>
              </a:spcBef>
              <a:spcAft>
                <a:spcPct val="0"/>
              </a:spcAft>
              <a:buClrTx/>
              <a:buSzTx/>
              <a:buFontTx/>
              <a:buNone/>
              <a:tabLst/>
            </a:pPr>
            <a:r>
              <a:rPr kumimoji="0" lang="en-US" sz="2400" i="0" u="none" strike="noStrike" cap="none" normalizeH="0" baseline="0" dirty="0" smtClean="0">
                <a:ln>
                  <a:noFill/>
                </a:ln>
                <a:solidFill>
                  <a:schemeClr val="bg1"/>
                </a:solidFill>
                <a:effectLst/>
                <a:latin typeface="AR CENA" pitchFamily="2" charset="0"/>
              </a:rPr>
              <a:t>enjoyable</a:t>
            </a:r>
            <a:endParaRPr kumimoji="0" lang="en-US" sz="1800" i="0" u="none" strike="noStrike" cap="none" normalizeH="0" baseline="0" dirty="0" smtClean="0">
              <a:ln>
                <a:noFill/>
              </a:ln>
              <a:solidFill>
                <a:schemeClr val="bg1"/>
              </a:solidFill>
              <a:effectLst/>
              <a:latin typeface="AR CENA" pitchFamily="2" charset="0"/>
            </a:endParaRPr>
          </a:p>
        </p:txBody>
      </p:sp>
      <p:sp>
        <p:nvSpPr>
          <p:cNvPr id="6" name="Rounded Rectangle 5"/>
          <p:cNvSpPr/>
          <p:nvPr/>
        </p:nvSpPr>
        <p:spPr bwMode="auto">
          <a:xfrm>
            <a:off x="1944624" y="2433863"/>
            <a:ext cx="1621536" cy="435794"/>
          </a:xfrm>
          <a:prstGeom prst="roundRect">
            <a:avLst/>
          </a:prstGeom>
          <a:solidFill>
            <a:schemeClr val="accent5">
              <a:lumMod val="75000"/>
            </a:schemeClr>
          </a:solidFill>
          <a:ln w="38100">
            <a:noFill/>
          </a:ln>
          <a:effectLst>
            <a:glow rad="228600">
              <a:srgbClr val="CC0099">
                <a:alpha val="40000"/>
              </a:srgbClr>
            </a:glo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20000"/>
              </a:spcBef>
              <a:spcAft>
                <a:spcPct val="0"/>
              </a:spcAft>
              <a:buClrTx/>
              <a:buSzTx/>
              <a:buFontTx/>
              <a:buNone/>
              <a:tabLst/>
            </a:pPr>
            <a:r>
              <a:rPr kumimoji="0" lang="en-US" sz="2400" i="0" u="none" strike="noStrike" cap="none" normalizeH="0" baseline="0" dirty="0" smtClean="0">
                <a:ln>
                  <a:noFill/>
                </a:ln>
                <a:solidFill>
                  <a:schemeClr val="bg1"/>
                </a:solidFill>
                <a:effectLst/>
                <a:latin typeface="AR CENA" pitchFamily="2" charset="0"/>
              </a:rPr>
              <a:t>Purposeful</a:t>
            </a:r>
            <a:endParaRPr kumimoji="0" lang="en-US" sz="1800" i="0" u="none" strike="noStrike" cap="none" normalizeH="0" baseline="0" dirty="0" smtClean="0">
              <a:ln>
                <a:noFill/>
              </a:ln>
              <a:solidFill>
                <a:schemeClr val="bg1"/>
              </a:solidFill>
              <a:effectLst/>
              <a:latin typeface="AR CENA" pitchFamily="2" charset="0"/>
            </a:endParaRPr>
          </a:p>
        </p:txBody>
      </p:sp>
      <p:sp>
        <p:nvSpPr>
          <p:cNvPr id="7" name="Rounded Rectangle 6"/>
          <p:cNvSpPr/>
          <p:nvPr/>
        </p:nvSpPr>
        <p:spPr bwMode="auto">
          <a:xfrm>
            <a:off x="4386072" y="6010096"/>
            <a:ext cx="1621536" cy="435794"/>
          </a:xfrm>
          <a:prstGeom prst="roundRect">
            <a:avLst/>
          </a:prstGeom>
          <a:solidFill>
            <a:schemeClr val="accent5">
              <a:lumMod val="75000"/>
            </a:schemeClr>
          </a:solidFill>
          <a:ln w="38100">
            <a:noFill/>
          </a:ln>
          <a:effectLst>
            <a:glow rad="228600">
              <a:srgbClr val="CC0099">
                <a:alpha val="40000"/>
              </a:srgbClr>
            </a:glo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20000"/>
              </a:spcBef>
              <a:spcAft>
                <a:spcPct val="0"/>
              </a:spcAft>
              <a:buClrTx/>
              <a:buSzTx/>
              <a:buFontTx/>
              <a:buNone/>
              <a:tabLst/>
            </a:pPr>
            <a:r>
              <a:rPr kumimoji="0" lang="en-US" sz="2400" i="0" u="none" strike="noStrike" cap="none" normalizeH="0" baseline="0" dirty="0" smtClean="0">
                <a:ln>
                  <a:noFill/>
                </a:ln>
                <a:solidFill>
                  <a:schemeClr val="bg1"/>
                </a:solidFill>
                <a:effectLst/>
                <a:latin typeface="AR CENA" pitchFamily="2" charset="0"/>
              </a:rPr>
              <a:t>engagement</a:t>
            </a:r>
            <a:endParaRPr kumimoji="0" lang="en-US" sz="1800" i="0" u="none" strike="noStrike" cap="none" normalizeH="0" baseline="0" dirty="0" smtClean="0">
              <a:ln>
                <a:noFill/>
              </a:ln>
              <a:solidFill>
                <a:schemeClr val="bg1"/>
              </a:solidFill>
              <a:effectLst/>
              <a:latin typeface="AR CENA" pitchFamily="2" charset="0"/>
            </a:endParaRPr>
          </a:p>
        </p:txBody>
      </p:sp>
      <p:sp>
        <p:nvSpPr>
          <p:cNvPr id="8" name="Rounded Rectangle 7"/>
          <p:cNvSpPr/>
          <p:nvPr/>
        </p:nvSpPr>
        <p:spPr bwMode="auto">
          <a:xfrm>
            <a:off x="6598920" y="4264082"/>
            <a:ext cx="1621536" cy="435794"/>
          </a:xfrm>
          <a:prstGeom prst="roundRect">
            <a:avLst/>
          </a:prstGeom>
          <a:solidFill>
            <a:schemeClr val="accent5">
              <a:lumMod val="75000"/>
            </a:schemeClr>
          </a:solidFill>
          <a:ln w="38100">
            <a:noFill/>
          </a:ln>
          <a:effectLst>
            <a:glow rad="228600">
              <a:srgbClr val="CC0099">
                <a:alpha val="40000"/>
              </a:srgbClr>
            </a:glo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20000"/>
              </a:spcBef>
              <a:spcAft>
                <a:spcPct val="0"/>
              </a:spcAft>
              <a:buClrTx/>
              <a:buSzTx/>
              <a:buFontTx/>
              <a:buNone/>
              <a:tabLst/>
            </a:pPr>
            <a:r>
              <a:rPr kumimoji="0" lang="en-US" sz="2400" i="0" u="none" strike="noStrike" cap="none" normalizeH="0" baseline="0" dirty="0" smtClean="0">
                <a:ln>
                  <a:noFill/>
                </a:ln>
                <a:solidFill>
                  <a:schemeClr val="bg1"/>
                </a:solidFill>
                <a:effectLst/>
                <a:latin typeface="AR CENA" pitchFamily="2" charset="0"/>
              </a:rPr>
              <a:t>Meaningful</a:t>
            </a:r>
            <a:endParaRPr kumimoji="0" lang="en-US" sz="1800" i="0" u="none" strike="noStrike" cap="none" normalizeH="0" baseline="0" dirty="0" smtClean="0">
              <a:ln>
                <a:noFill/>
              </a:ln>
              <a:solidFill>
                <a:schemeClr val="bg1"/>
              </a:solidFill>
              <a:effectLst/>
              <a:latin typeface="AR CENA" pitchFamily="2" charset="0"/>
            </a:endParaRPr>
          </a:p>
        </p:txBody>
      </p:sp>
      <p:sp>
        <p:nvSpPr>
          <p:cNvPr id="9" name="Rounded Rectangle 8"/>
          <p:cNvSpPr/>
          <p:nvPr/>
        </p:nvSpPr>
        <p:spPr bwMode="auto">
          <a:xfrm>
            <a:off x="1944624" y="4251890"/>
            <a:ext cx="1621536" cy="435794"/>
          </a:xfrm>
          <a:prstGeom prst="roundRect">
            <a:avLst/>
          </a:prstGeom>
          <a:solidFill>
            <a:schemeClr val="accent5">
              <a:lumMod val="75000"/>
            </a:schemeClr>
          </a:solidFill>
          <a:ln w="38100">
            <a:noFill/>
          </a:ln>
          <a:effectLst>
            <a:glow rad="228600">
              <a:srgbClr val="CC0099">
                <a:alpha val="40000"/>
              </a:srgbClr>
            </a:glo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20000"/>
              </a:spcBef>
              <a:spcAft>
                <a:spcPct val="0"/>
              </a:spcAft>
              <a:buClrTx/>
              <a:buSzTx/>
              <a:buFontTx/>
              <a:buNone/>
              <a:tabLst/>
            </a:pPr>
            <a:r>
              <a:rPr kumimoji="0" lang="en-US" sz="2400" i="0" u="none" strike="noStrike" cap="none" normalizeH="0" baseline="0" dirty="0" smtClean="0">
                <a:ln>
                  <a:noFill/>
                </a:ln>
                <a:solidFill>
                  <a:schemeClr val="bg1"/>
                </a:solidFill>
                <a:effectLst/>
                <a:latin typeface="AR CENA" pitchFamily="2" charset="0"/>
              </a:rPr>
              <a:t>Feedback</a:t>
            </a:r>
            <a:endParaRPr kumimoji="0" lang="en-US" sz="1800" i="0" u="none" strike="noStrike" cap="none" normalizeH="0" baseline="0" dirty="0" smtClean="0">
              <a:ln>
                <a:noFill/>
              </a:ln>
              <a:solidFill>
                <a:schemeClr val="bg1"/>
              </a:solidFill>
              <a:effectLst/>
              <a:latin typeface="AR CENA" pitchFamily="2" charset="0"/>
            </a:endParaRPr>
          </a:p>
        </p:txBody>
      </p:sp>
      <p:sp>
        <p:nvSpPr>
          <p:cNvPr id="10" name="Rounded Rectangle 9"/>
          <p:cNvSpPr/>
          <p:nvPr/>
        </p:nvSpPr>
        <p:spPr bwMode="auto">
          <a:xfrm>
            <a:off x="7001256" y="1507271"/>
            <a:ext cx="1621536" cy="435794"/>
          </a:xfrm>
          <a:prstGeom prst="roundRect">
            <a:avLst/>
          </a:prstGeom>
          <a:solidFill>
            <a:schemeClr val="accent5">
              <a:lumMod val="75000"/>
            </a:schemeClr>
          </a:solidFill>
          <a:ln w="38100">
            <a:noFill/>
          </a:ln>
          <a:effectLst>
            <a:glow rad="228600">
              <a:srgbClr val="CC0099">
                <a:alpha val="40000"/>
              </a:srgbClr>
            </a:glo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20000"/>
              </a:spcBef>
              <a:spcAft>
                <a:spcPct val="0"/>
              </a:spcAft>
              <a:buClrTx/>
              <a:buSzTx/>
              <a:buFontTx/>
              <a:buNone/>
              <a:tabLst/>
            </a:pPr>
            <a:r>
              <a:rPr kumimoji="0" lang="en-US" sz="2400" i="0" u="none" strike="noStrike" cap="none" normalizeH="0" baseline="0" dirty="0" smtClean="0">
                <a:ln>
                  <a:noFill/>
                </a:ln>
                <a:solidFill>
                  <a:schemeClr val="bg1"/>
                </a:solidFill>
                <a:effectLst/>
                <a:latin typeface="AR CENA" pitchFamily="2" charset="0"/>
              </a:rPr>
              <a:t>achievement</a:t>
            </a:r>
            <a:endParaRPr kumimoji="0" lang="en-US" sz="1800" i="0" u="none" strike="noStrike" cap="none" normalizeH="0" baseline="0" dirty="0" smtClean="0">
              <a:ln>
                <a:noFill/>
              </a:ln>
              <a:solidFill>
                <a:schemeClr val="bg1"/>
              </a:solidFill>
              <a:effectLst/>
              <a:latin typeface="AR CENA" pitchFamily="2" charset="0"/>
            </a:endParaRPr>
          </a:p>
        </p:txBody>
      </p:sp>
      <p:sp>
        <p:nvSpPr>
          <p:cNvPr id="11" name="Rounded Rectangle 10"/>
          <p:cNvSpPr/>
          <p:nvPr/>
        </p:nvSpPr>
        <p:spPr bwMode="auto">
          <a:xfrm>
            <a:off x="6598920" y="2433863"/>
            <a:ext cx="1621536" cy="435794"/>
          </a:xfrm>
          <a:prstGeom prst="roundRect">
            <a:avLst/>
          </a:prstGeom>
          <a:solidFill>
            <a:schemeClr val="accent5">
              <a:lumMod val="75000"/>
            </a:schemeClr>
          </a:solidFill>
          <a:ln w="38100">
            <a:noFill/>
          </a:ln>
          <a:effectLst>
            <a:glow rad="228600">
              <a:srgbClr val="CC0099">
                <a:alpha val="40000"/>
              </a:srgbClr>
            </a:glo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20000"/>
              </a:spcBef>
              <a:spcAft>
                <a:spcPct val="0"/>
              </a:spcAft>
              <a:buClrTx/>
              <a:buSzTx/>
              <a:buFontTx/>
              <a:buNone/>
              <a:tabLst/>
            </a:pPr>
            <a:r>
              <a:rPr kumimoji="0" lang="en-US" sz="2400" i="0" u="none" strike="noStrike" cap="none" normalizeH="0" baseline="0" dirty="0" smtClean="0">
                <a:ln>
                  <a:noFill/>
                </a:ln>
                <a:solidFill>
                  <a:schemeClr val="bg1"/>
                </a:solidFill>
                <a:effectLst/>
                <a:latin typeface="AR CENA" pitchFamily="2" charset="0"/>
              </a:rPr>
              <a:t>challenging</a:t>
            </a:r>
            <a:endParaRPr kumimoji="0" lang="en-US" sz="1800" i="0" u="none" strike="noStrike" cap="none" normalizeH="0" baseline="0" dirty="0" smtClean="0">
              <a:ln>
                <a:noFill/>
              </a:ln>
              <a:solidFill>
                <a:schemeClr val="bg1"/>
              </a:solidFill>
              <a:effectLst/>
              <a:latin typeface="AR CENA" pitchFamily="2" charset="0"/>
            </a:endParaRPr>
          </a:p>
        </p:txBody>
      </p:sp>
      <p:sp>
        <p:nvSpPr>
          <p:cNvPr id="12" name="Rounded Rectangle 11"/>
          <p:cNvSpPr/>
          <p:nvPr/>
        </p:nvSpPr>
        <p:spPr bwMode="auto">
          <a:xfrm>
            <a:off x="6598920" y="3358896"/>
            <a:ext cx="2176272" cy="429054"/>
          </a:xfrm>
          <a:prstGeom prst="roundRect">
            <a:avLst/>
          </a:prstGeom>
          <a:solidFill>
            <a:schemeClr val="accent5">
              <a:lumMod val="75000"/>
            </a:schemeClr>
          </a:solidFill>
          <a:ln w="38100">
            <a:noFill/>
          </a:ln>
          <a:effectLst>
            <a:glow rad="228600">
              <a:srgbClr val="CC0099">
                <a:alpha val="40000"/>
              </a:srgbClr>
            </a:glo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20000"/>
              </a:spcBef>
              <a:spcAft>
                <a:spcPct val="0"/>
              </a:spcAft>
              <a:buClrTx/>
              <a:buSzTx/>
              <a:buFontTx/>
              <a:buNone/>
              <a:tabLst/>
            </a:pPr>
            <a:r>
              <a:rPr kumimoji="0" lang="en-US" sz="2400" i="0" u="none" strike="noStrike" cap="none" normalizeH="0" baseline="0" dirty="0" smtClean="0">
                <a:ln>
                  <a:noFill/>
                </a:ln>
                <a:solidFill>
                  <a:schemeClr val="bg1"/>
                </a:solidFill>
                <a:effectLst/>
                <a:latin typeface="AR CENA" pitchFamily="2" charset="0"/>
              </a:rPr>
              <a:t>Problem-solving</a:t>
            </a:r>
            <a:endParaRPr kumimoji="0" lang="en-US" sz="1800" i="0" u="none" strike="noStrike" cap="none" normalizeH="0" baseline="0" dirty="0" smtClean="0">
              <a:ln>
                <a:noFill/>
              </a:ln>
              <a:solidFill>
                <a:schemeClr val="bg1"/>
              </a:solidFill>
              <a:effectLst/>
              <a:latin typeface="AR CENA" pitchFamily="2" charset="0"/>
            </a:endParaRPr>
          </a:p>
        </p:txBody>
      </p:sp>
      <p:sp>
        <p:nvSpPr>
          <p:cNvPr id="13" name="Rounded Rectangle 12"/>
          <p:cNvSpPr/>
          <p:nvPr/>
        </p:nvSpPr>
        <p:spPr bwMode="auto">
          <a:xfrm>
            <a:off x="1667256" y="3358896"/>
            <a:ext cx="2176272" cy="435794"/>
          </a:xfrm>
          <a:prstGeom prst="roundRect">
            <a:avLst/>
          </a:prstGeom>
          <a:solidFill>
            <a:schemeClr val="accent5">
              <a:lumMod val="75000"/>
            </a:schemeClr>
          </a:solidFill>
          <a:ln w="38100">
            <a:noFill/>
          </a:ln>
          <a:effectLst>
            <a:glow rad="228600">
              <a:srgbClr val="CC0099">
                <a:alpha val="40000"/>
              </a:srgbClr>
            </a:glo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20000"/>
              </a:spcBef>
              <a:spcAft>
                <a:spcPct val="0"/>
              </a:spcAft>
              <a:buClrTx/>
              <a:buSzTx/>
              <a:buFontTx/>
              <a:buNone/>
              <a:tabLst/>
            </a:pPr>
            <a:r>
              <a:rPr lang="en-US" sz="2400" dirty="0" smtClean="0">
                <a:solidFill>
                  <a:schemeClr val="bg1"/>
                </a:solidFill>
                <a:latin typeface="AR CENA" pitchFamily="2" charset="0"/>
              </a:rPr>
              <a:t>Risk-taking</a:t>
            </a:r>
            <a:endParaRPr kumimoji="0" lang="en-US" sz="1800" i="0" u="none" strike="noStrike" cap="none" normalizeH="0" baseline="0" dirty="0" smtClean="0">
              <a:ln>
                <a:noFill/>
              </a:ln>
              <a:solidFill>
                <a:schemeClr val="bg1"/>
              </a:solidFill>
              <a:effectLst/>
              <a:latin typeface="AR CENA" pitchFamily="2" charset="0"/>
            </a:endParaRPr>
          </a:p>
        </p:txBody>
      </p:sp>
      <p:sp>
        <p:nvSpPr>
          <p:cNvPr id="14" name="Rounded Rectangle 13"/>
          <p:cNvSpPr/>
          <p:nvPr/>
        </p:nvSpPr>
        <p:spPr bwMode="auto">
          <a:xfrm>
            <a:off x="7001256" y="5201307"/>
            <a:ext cx="1621536" cy="435794"/>
          </a:xfrm>
          <a:prstGeom prst="roundRect">
            <a:avLst/>
          </a:prstGeom>
          <a:solidFill>
            <a:schemeClr val="accent5">
              <a:lumMod val="75000"/>
            </a:schemeClr>
          </a:solidFill>
          <a:ln w="38100">
            <a:noFill/>
          </a:ln>
          <a:effectLst>
            <a:glow rad="228600">
              <a:srgbClr val="CC0099">
                <a:alpha val="40000"/>
              </a:srgbClr>
            </a:glo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20000"/>
              </a:spcBef>
              <a:spcAft>
                <a:spcPct val="0"/>
              </a:spcAft>
              <a:buClrTx/>
              <a:buSzTx/>
              <a:buFontTx/>
              <a:buNone/>
              <a:tabLst/>
            </a:pPr>
            <a:r>
              <a:rPr kumimoji="0" lang="en-US" sz="2400" i="0" u="none" strike="noStrike" cap="none" normalizeH="0" baseline="0" dirty="0" smtClean="0">
                <a:ln>
                  <a:noFill/>
                </a:ln>
                <a:solidFill>
                  <a:schemeClr val="bg1"/>
                </a:solidFill>
                <a:effectLst/>
                <a:latin typeface="AR CENA" pitchFamily="2" charset="0"/>
              </a:rPr>
              <a:t>Motivating</a:t>
            </a:r>
            <a:endParaRPr kumimoji="0" lang="en-US" sz="1800" i="0" u="none" strike="noStrike" cap="none" normalizeH="0" baseline="0" dirty="0" smtClean="0">
              <a:ln>
                <a:noFill/>
              </a:ln>
              <a:solidFill>
                <a:schemeClr val="bg1"/>
              </a:solidFill>
              <a:effectLst/>
              <a:latin typeface="AR CENA" pitchFamily="2" charset="0"/>
            </a:endParaRPr>
          </a:p>
        </p:txBody>
      </p:sp>
      <p:sp>
        <p:nvSpPr>
          <p:cNvPr id="15" name="Rounded Rectangle 14"/>
          <p:cNvSpPr/>
          <p:nvPr/>
        </p:nvSpPr>
        <p:spPr bwMode="auto">
          <a:xfrm>
            <a:off x="1706880" y="5155657"/>
            <a:ext cx="1645920" cy="435794"/>
          </a:xfrm>
          <a:prstGeom prst="roundRect">
            <a:avLst/>
          </a:prstGeom>
          <a:solidFill>
            <a:schemeClr val="accent5">
              <a:lumMod val="75000"/>
            </a:schemeClr>
          </a:solidFill>
          <a:ln w="38100">
            <a:noFill/>
          </a:ln>
          <a:effectLst>
            <a:glow rad="228600">
              <a:srgbClr val="CC0099">
                <a:alpha val="40000"/>
              </a:srgbClr>
            </a:glo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20000"/>
              </a:spcBef>
              <a:spcAft>
                <a:spcPct val="0"/>
              </a:spcAft>
              <a:buClrTx/>
              <a:buSzTx/>
              <a:buFontTx/>
              <a:buNone/>
              <a:tabLst/>
            </a:pPr>
            <a:r>
              <a:rPr kumimoji="0" lang="en-US" sz="2400" i="0" u="none" strike="noStrike" cap="none" normalizeH="0" baseline="0" dirty="0" smtClean="0">
                <a:ln>
                  <a:noFill/>
                </a:ln>
                <a:solidFill>
                  <a:schemeClr val="bg1"/>
                </a:solidFill>
                <a:effectLst/>
                <a:latin typeface="AR CENA" pitchFamily="2" charset="0"/>
              </a:rPr>
              <a:t>Persistence</a:t>
            </a:r>
            <a:endParaRPr kumimoji="0" lang="en-US" sz="1800" i="0" u="none" strike="noStrike" cap="none" normalizeH="0" baseline="0" dirty="0" smtClean="0">
              <a:ln>
                <a:noFill/>
              </a:ln>
              <a:solidFill>
                <a:schemeClr val="bg1"/>
              </a:solidFill>
              <a:effectLst/>
              <a:latin typeface="AR CENA" pitchFamily="2" charset="0"/>
            </a:endParaRPr>
          </a:p>
        </p:txBody>
      </p:sp>
      <p:sp>
        <p:nvSpPr>
          <p:cNvPr id="17" name="Rounded Rectangle 16"/>
          <p:cNvSpPr/>
          <p:nvPr/>
        </p:nvSpPr>
        <p:spPr bwMode="auto">
          <a:xfrm>
            <a:off x="4108704" y="2923102"/>
            <a:ext cx="2176272" cy="435794"/>
          </a:xfrm>
          <a:prstGeom prst="roundRect">
            <a:avLst/>
          </a:prstGeom>
          <a:solidFill>
            <a:srgbClr val="FFCCFF"/>
          </a:solidFill>
          <a:ln w="38100">
            <a:noFill/>
          </a:ln>
          <a:effectLst>
            <a:glow rad="228600">
              <a:srgbClr val="006666">
                <a:alpha val="40000"/>
              </a:srgbClr>
            </a:glo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80000"/>
              </a:lnSpc>
              <a:spcBef>
                <a:spcPct val="20000"/>
              </a:spcBef>
              <a:spcAft>
                <a:spcPct val="0"/>
              </a:spcAft>
              <a:buClrTx/>
              <a:buSzTx/>
              <a:buFontTx/>
              <a:buNone/>
              <a:tabLst/>
            </a:pPr>
            <a:r>
              <a:rPr lang="en-US" sz="2400" dirty="0" smtClean="0">
                <a:solidFill>
                  <a:schemeClr val="accent2">
                    <a:lumMod val="75000"/>
                  </a:schemeClr>
                </a:solidFill>
                <a:latin typeface="AR CENA" pitchFamily="2" charset="0"/>
              </a:rPr>
              <a:t>Educative</a:t>
            </a:r>
            <a:endParaRPr kumimoji="0" lang="en-US" sz="1800" i="0" u="none" strike="noStrike" cap="none" normalizeH="0" baseline="0" dirty="0" smtClean="0">
              <a:ln>
                <a:noFill/>
              </a:ln>
              <a:solidFill>
                <a:schemeClr val="accent2">
                  <a:lumMod val="75000"/>
                </a:schemeClr>
              </a:solidFill>
              <a:effectLst/>
              <a:latin typeface="AR CENA" pitchFamily="2" charset="0"/>
            </a:endParaRPr>
          </a:p>
        </p:txBody>
      </p:sp>
    </p:spTree>
    <p:extLst>
      <p:ext uri="{BB962C8B-B14F-4D97-AF65-F5344CB8AC3E}">
        <p14:creationId xmlns:p14="http://schemas.microsoft.com/office/powerpoint/2010/main" val="621214981"/>
      </p:ext>
    </p:extLst>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1716024" y="1968437"/>
            <a:ext cx="6647688" cy="2176843"/>
          </a:xfrm>
          <a:solidFill>
            <a:srgbClr val="FFCCFF"/>
          </a:solidFill>
          <a:ln>
            <a:noFill/>
          </a:ln>
          <a:effectLst>
            <a:glow rad="228600">
              <a:schemeClr val="accent5">
                <a:lumMod val="50000"/>
                <a:alpha val="40000"/>
              </a:schemeClr>
            </a:glow>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indent="0" algn="ctr">
              <a:buNone/>
            </a:pPr>
            <a:r>
              <a:rPr lang="en-US" sz="4400" b="1" dirty="0">
                <a:solidFill>
                  <a:schemeClr val="accent6">
                    <a:lumMod val="75000"/>
                  </a:schemeClr>
                </a:solidFill>
                <a:latin typeface="AR CENA" pitchFamily="2" charset="0"/>
              </a:rPr>
              <a:t>All activities  and  games </a:t>
            </a:r>
          </a:p>
          <a:p>
            <a:pPr marL="0" indent="0" algn="ctr">
              <a:buNone/>
            </a:pPr>
            <a:r>
              <a:rPr lang="en-US" sz="4400" b="1" dirty="0">
                <a:solidFill>
                  <a:schemeClr val="accent6">
                    <a:lumMod val="75000"/>
                  </a:schemeClr>
                </a:solidFill>
                <a:latin typeface="AR CENA" pitchFamily="2" charset="0"/>
              </a:rPr>
              <a:t>are educative…</a:t>
            </a:r>
          </a:p>
        </p:txBody>
      </p:sp>
      <p:sp>
        <p:nvSpPr>
          <p:cNvPr id="5" name="Title 1"/>
          <p:cNvSpPr txBox="1">
            <a:spLocks/>
          </p:cNvSpPr>
          <p:nvPr/>
        </p:nvSpPr>
        <p:spPr bwMode="auto">
          <a:xfrm>
            <a:off x="1435608" y="524256"/>
            <a:ext cx="4623816" cy="67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accent1">
                    <a:lumMod val="50000"/>
                  </a:schemeClr>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marL="571500" indent="-571500">
              <a:buFontTx/>
              <a:buBlip>
                <a:blip r:embed="rId2"/>
              </a:buBlip>
            </a:pPr>
            <a:r>
              <a:rPr lang="en-US" sz="3600" b="0" dirty="0" smtClean="0">
                <a:solidFill>
                  <a:srgbClr val="CC0099"/>
                </a:solidFill>
                <a:latin typeface="Cooper Black" pitchFamily="18" charset="0"/>
                <a:ea typeface="+mn-ea"/>
                <a:cs typeface="+mn-cs"/>
              </a:rPr>
              <a:t>Assumption 1 : </a:t>
            </a:r>
            <a:endParaRPr lang="en-US" sz="3600" b="0" dirty="0">
              <a:solidFill>
                <a:srgbClr val="CC0099"/>
              </a:solidFill>
              <a:latin typeface="Cooper Black" pitchFamily="18" charset="0"/>
              <a:ea typeface="+mn-ea"/>
              <a:cs typeface="+mn-cs"/>
            </a:endParaRPr>
          </a:p>
        </p:txBody>
      </p:sp>
      <p:sp>
        <p:nvSpPr>
          <p:cNvPr id="7" name="Title 1"/>
          <p:cNvSpPr txBox="1">
            <a:spLocks/>
          </p:cNvSpPr>
          <p:nvPr/>
        </p:nvSpPr>
        <p:spPr bwMode="auto">
          <a:xfrm>
            <a:off x="3343656" y="5160264"/>
            <a:ext cx="3605784" cy="1042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accent1">
                    <a:lumMod val="50000"/>
                  </a:schemeClr>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r>
              <a:rPr lang="en-US" sz="6600" b="0" dirty="0" smtClean="0">
                <a:solidFill>
                  <a:srgbClr val="CC0099"/>
                </a:solidFill>
                <a:latin typeface="Cooper Black" pitchFamily="18" charset="0"/>
                <a:ea typeface="+mn-ea"/>
                <a:cs typeface="+mn-cs"/>
              </a:rPr>
              <a:t>FALSE </a:t>
            </a:r>
            <a:endParaRPr lang="en-US" sz="6600" b="0" dirty="0">
              <a:solidFill>
                <a:srgbClr val="CC0099"/>
              </a:solidFill>
              <a:latin typeface="Cooper Black" pitchFamily="18" charset="0"/>
              <a:ea typeface="+mn-ea"/>
              <a:cs typeface="+mn-cs"/>
            </a:endParaRPr>
          </a:p>
        </p:txBody>
      </p:sp>
    </p:spTree>
    <p:extLst>
      <p:ext uri="{BB962C8B-B14F-4D97-AF65-F5344CB8AC3E}">
        <p14:creationId xmlns:p14="http://schemas.microsoft.com/office/powerpoint/2010/main" val="3290277206"/>
      </p:ext>
    </p:extLst>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60576" y="1834896"/>
            <a:ext cx="7388352" cy="774192"/>
          </a:xfrm>
        </p:spPr>
        <p:txBody>
          <a:bodyPr/>
          <a:lstStyle/>
          <a:p>
            <a:pPr marL="0" indent="0">
              <a:buNone/>
            </a:pPr>
            <a:r>
              <a:rPr lang="en-US" dirty="0" smtClean="0">
                <a:solidFill>
                  <a:srgbClr val="006666"/>
                </a:solidFill>
                <a:latin typeface="AR CENA" pitchFamily="2" charset="0"/>
              </a:rPr>
              <a:t>               </a:t>
            </a:r>
            <a:r>
              <a:rPr lang="en-US" u="sng" dirty="0" smtClean="0">
                <a:solidFill>
                  <a:srgbClr val="006666"/>
                </a:solidFill>
                <a:latin typeface="AR CENA" pitchFamily="2" charset="0"/>
              </a:rPr>
              <a:t>Not all experiences are equally educative.  </a:t>
            </a:r>
            <a:endParaRPr lang="en-US" u="sng" dirty="0" smtClean="0">
              <a:solidFill>
                <a:srgbClr val="CC0099"/>
              </a:solidFill>
              <a:latin typeface="AR CENA" pitchFamily="2" charset="0"/>
            </a:endParaRPr>
          </a:p>
          <a:p>
            <a:endParaRPr lang="en-US" u="sng" dirty="0" smtClean="0">
              <a:solidFill>
                <a:srgbClr val="CC0099"/>
              </a:solidFill>
              <a:latin typeface="AR CENA" pitchFamily="2" charset="0"/>
            </a:endParaRPr>
          </a:p>
          <a:p>
            <a:r>
              <a:rPr lang="en-US" u="sng" dirty="0" err="1" smtClean="0">
                <a:solidFill>
                  <a:srgbClr val="CC0099"/>
                </a:solidFill>
                <a:latin typeface="AR CENA" pitchFamily="2" charset="0"/>
              </a:rPr>
              <a:t>Mis</a:t>
            </a:r>
            <a:r>
              <a:rPr lang="en-US" u="sng" dirty="0" smtClean="0">
                <a:solidFill>
                  <a:srgbClr val="CC0099"/>
                </a:solidFill>
                <a:latin typeface="AR CENA" pitchFamily="2" charset="0"/>
              </a:rPr>
              <a:t>-educative  experience :</a:t>
            </a:r>
            <a:r>
              <a:rPr lang="en-US" dirty="0" smtClean="0">
                <a:solidFill>
                  <a:srgbClr val="006666"/>
                </a:solidFill>
                <a:latin typeface="AR CENA" pitchFamily="2" charset="0"/>
              </a:rPr>
              <a:t> </a:t>
            </a:r>
            <a:r>
              <a:rPr lang="en-US" dirty="0">
                <a:solidFill>
                  <a:srgbClr val="006666"/>
                </a:solidFill>
                <a:latin typeface="AR CENA" pitchFamily="2" charset="0"/>
              </a:rPr>
              <a:t>the experiences that </a:t>
            </a:r>
            <a:r>
              <a:rPr lang="en-US" dirty="0" smtClean="0">
                <a:solidFill>
                  <a:srgbClr val="006666"/>
                </a:solidFill>
                <a:latin typeface="AR CENA" pitchFamily="2" charset="0"/>
              </a:rPr>
              <a:t>is harmful </a:t>
            </a:r>
            <a:r>
              <a:rPr lang="en-US" dirty="0">
                <a:solidFill>
                  <a:srgbClr val="006666"/>
                </a:solidFill>
                <a:latin typeface="AR CENA" pitchFamily="2" charset="0"/>
              </a:rPr>
              <a:t>to </a:t>
            </a:r>
            <a:r>
              <a:rPr lang="en-US" dirty="0" smtClean="0">
                <a:solidFill>
                  <a:srgbClr val="006666"/>
                </a:solidFill>
                <a:latin typeface="AR CENA" pitchFamily="2" charset="0"/>
              </a:rPr>
              <a:t>others and has </a:t>
            </a:r>
            <a:r>
              <a:rPr lang="en-US" dirty="0">
                <a:solidFill>
                  <a:srgbClr val="006666"/>
                </a:solidFill>
                <a:latin typeface="AR CENA" pitchFamily="2" charset="0"/>
              </a:rPr>
              <a:t>the effect of arresting the growth of further </a:t>
            </a:r>
            <a:r>
              <a:rPr lang="en-US" dirty="0" smtClean="0">
                <a:solidFill>
                  <a:srgbClr val="006666"/>
                </a:solidFill>
                <a:latin typeface="AR CENA" pitchFamily="2" charset="0"/>
              </a:rPr>
              <a:t>experience in the future. </a:t>
            </a:r>
            <a:r>
              <a:rPr lang="en-US" dirty="0">
                <a:solidFill>
                  <a:srgbClr val="006666"/>
                </a:solidFill>
                <a:latin typeface="AR CENA" pitchFamily="2" charset="0"/>
              </a:rPr>
              <a:t>The experience may be enjoyable and yet promote a careless </a:t>
            </a:r>
            <a:r>
              <a:rPr lang="en-US" dirty="0" smtClean="0">
                <a:solidFill>
                  <a:srgbClr val="006666"/>
                </a:solidFill>
                <a:latin typeface="AR CENA" pitchFamily="2" charset="0"/>
              </a:rPr>
              <a:t>attitude</a:t>
            </a:r>
            <a:r>
              <a:rPr lang="en-US" dirty="0">
                <a:solidFill>
                  <a:srgbClr val="006666"/>
                </a:solidFill>
                <a:latin typeface="AR CENA" pitchFamily="2" charset="0"/>
              </a:rPr>
              <a:t>.</a:t>
            </a:r>
            <a:endParaRPr lang="en-US" sz="1800" dirty="0">
              <a:solidFill>
                <a:srgbClr val="006666"/>
              </a:solidFill>
              <a:latin typeface="AR CENA" pitchFamily="2" charset="0"/>
            </a:endParaRPr>
          </a:p>
        </p:txBody>
      </p:sp>
      <p:sp>
        <p:nvSpPr>
          <p:cNvPr id="6" name="Content Placeholder 2"/>
          <p:cNvSpPr txBox="1">
            <a:spLocks/>
          </p:cNvSpPr>
          <p:nvPr/>
        </p:nvSpPr>
        <p:spPr bwMode="auto">
          <a:xfrm>
            <a:off x="1560576" y="5035009"/>
            <a:ext cx="7388352" cy="1268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r>
              <a:rPr lang="en-US" u="sng" dirty="0" smtClean="0">
                <a:solidFill>
                  <a:srgbClr val="CC0099"/>
                </a:solidFill>
                <a:latin typeface="AR CENA" pitchFamily="2" charset="0"/>
              </a:rPr>
              <a:t>Educative experience:</a:t>
            </a:r>
            <a:r>
              <a:rPr lang="en-US" dirty="0" smtClean="0">
                <a:solidFill>
                  <a:srgbClr val="006666"/>
                </a:solidFill>
                <a:latin typeface="AR CENA" pitchFamily="2" charset="0"/>
              </a:rPr>
              <a:t> is a growth that allows for further growth. It expands the learner`s opportunities for learning and growth in the future.</a:t>
            </a:r>
            <a:endParaRPr lang="en-US" dirty="0">
              <a:solidFill>
                <a:srgbClr val="006666"/>
              </a:solidFill>
              <a:latin typeface="AR CENA" pitchFamily="2" charset="0"/>
            </a:endParaRPr>
          </a:p>
        </p:txBody>
      </p:sp>
      <p:sp>
        <p:nvSpPr>
          <p:cNvPr id="7" name="Rectangle 10"/>
          <p:cNvSpPr>
            <a:spLocks noGrp="1" noChangeArrowheads="1"/>
          </p:cNvSpPr>
          <p:nvPr>
            <p:ph type="title"/>
          </p:nvPr>
        </p:nvSpPr>
        <p:spPr>
          <a:xfrm>
            <a:off x="1560576" y="280416"/>
            <a:ext cx="7010400" cy="838200"/>
          </a:xfrm>
        </p:spPr>
        <p:txBody>
          <a:bodyPr/>
          <a:lstStyle/>
          <a:p>
            <a:pPr marL="342900" indent="-342900">
              <a:spcBef>
                <a:spcPct val="50000"/>
              </a:spcBef>
              <a:buBlip>
                <a:blip r:embed="rId3"/>
              </a:buBlip>
            </a:pPr>
            <a:r>
              <a:rPr lang="en-US" sz="3600" b="0" dirty="0" smtClean="0">
                <a:solidFill>
                  <a:srgbClr val="CC0099"/>
                </a:solidFill>
                <a:latin typeface="Cooper Black" pitchFamily="18" charset="0"/>
                <a:ea typeface="+mn-ea"/>
                <a:cs typeface="+mn-cs"/>
              </a:rPr>
              <a:t>When educative ?</a:t>
            </a:r>
            <a:endParaRPr lang="en-US" sz="2400" u="sng" dirty="0">
              <a:solidFill>
                <a:srgbClr val="CC0099"/>
              </a:solidFill>
              <a:latin typeface="AR CENA" pitchFamily="2" charset="0"/>
              <a:ea typeface="+mn-ea"/>
              <a:cs typeface="+mn-cs"/>
            </a:endParaRPr>
          </a:p>
        </p:txBody>
      </p:sp>
      <p:sp>
        <p:nvSpPr>
          <p:cNvPr id="8" name="Rectangle 10"/>
          <p:cNvSpPr txBox="1">
            <a:spLocks noChangeArrowheads="1"/>
          </p:cNvSpPr>
          <p:nvPr/>
        </p:nvSpPr>
        <p:spPr bwMode="auto">
          <a:xfrm>
            <a:off x="3383280" y="1030224"/>
            <a:ext cx="5605272"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accent1">
                    <a:lumMod val="50000"/>
                  </a:schemeClr>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marL="342900" indent="-342900">
              <a:spcBef>
                <a:spcPct val="50000"/>
              </a:spcBef>
              <a:buFontTx/>
              <a:buBlip>
                <a:blip r:embed="rId3"/>
              </a:buBlip>
            </a:pPr>
            <a:r>
              <a:rPr lang="en-US" sz="3600" b="0" dirty="0" smtClean="0">
                <a:solidFill>
                  <a:srgbClr val="CC0099"/>
                </a:solidFill>
                <a:latin typeface="Cooper Black" pitchFamily="18" charset="0"/>
                <a:ea typeface="+mn-ea"/>
                <a:cs typeface="+mn-cs"/>
              </a:rPr>
              <a:t>When </a:t>
            </a:r>
            <a:r>
              <a:rPr lang="en-US" sz="3600" b="0" dirty="0" err="1" smtClean="0">
                <a:solidFill>
                  <a:srgbClr val="CC0099"/>
                </a:solidFill>
                <a:latin typeface="Cooper Black" pitchFamily="18" charset="0"/>
                <a:ea typeface="+mn-ea"/>
                <a:cs typeface="+mn-cs"/>
              </a:rPr>
              <a:t>mis</a:t>
            </a:r>
            <a:r>
              <a:rPr lang="en-US" sz="3600" b="0" dirty="0" smtClean="0">
                <a:solidFill>
                  <a:srgbClr val="CC0099"/>
                </a:solidFill>
                <a:latin typeface="Cooper Black" pitchFamily="18" charset="0"/>
                <a:ea typeface="+mn-ea"/>
                <a:cs typeface="+mn-cs"/>
              </a:rPr>
              <a:t>-educative?</a:t>
            </a:r>
            <a:endParaRPr lang="en-US" sz="2400" u="sng" dirty="0">
              <a:solidFill>
                <a:srgbClr val="CC0099"/>
              </a:solidFill>
              <a:latin typeface="AR CENA" pitchFamily="2" charset="0"/>
              <a:ea typeface="+mn-ea"/>
              <a:cs typeface="+mn-cs"/>
            </a:endParaRPr>
          </a:p>
        </p:txBody>
      </p:sp>
    </p:spTree>
    <p:extLst>
      <p:ext uri="{BB962C8B-B14F-4D97-AF65-F5344CB8AC3E}">
        <p14:creationId xmlns:p14="http://schemas.microsoft.com/office/powerpoint/2010/main" val="3883597471"/>
      </p:ext>
    </p:extLst>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89760" y="2340864"/>
            <a:ext cx="6812280" cy="2548128"/>
          </a:xfrm>
          <a:solidFill>
            <a:srgbClr val="FFCCFF"/>
          </a:solidFill>
          <a:ln>
            <a:noFill/>
          </a:ln>
          <a:effectLst>
            <a:glow rad="228600">
              <a:schemeClr val="accent5">
                <a:lumMod val="50000"/>
                <a:alpha val="40000"/>
              </a:schemeClr>
            </a:glow>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ctr">
              <a:spcBef>
                <a:spcPct val="50000"/>
              </a:spcBef>
            </a:pPr>
            <a:r>
              <a:rPr lang="en-US" sz="4400" dirty="0">
                <a:solidFill>
                  <a:srgbClr val="006666"/>
                </a:solidFill>
                <a:latin typeface="AR CENA" pitchFamily="2" charset="0"/>
                <a:ea typeface="+mn-ea"/>
                <a:cs typeface="+mn-cs"/>
              </a:rPr>
              <a:t>Unleash your inner artist </a:t>
            </a:r>
            <a:br>
              <a:rPr lang="en-US" sz="4400" dirty="0">
                <a:solidFill>
                  <a:srgbClr val="006666"/>
                </a:solidFill>
                <a:latin typeface="AR CENA" pitchFamily="2" charset="0"/>
                <a:ea typeface="+mn-ea"/>
                <a:cs typeface="+mn-cs"/>
              </a:rPr>
            </a:br>
            <a:r>
              <a:rPr lang="en-US" sz="4400" dirty="0">
                <a:solidFill>
                  <a:srgbClr val="006666"/>
                </a:solidFill>
                <a:latin typeface="AR CENA" pitchFamily="2" charset="0"/>
                <a:ea typeface="+mn-ea"/>
                <a:cs typeface="+mn-cs"/>
              </a:rPr>
              <a:t>and </a:t>
            </a:r>
            <a:br>
              <a:rPr lang="en-US" sz="4400" dirty="0">
                <a:solidFill>
                  <a:srgbClr val="006666"/>
                </a:solidFill>
                <a:latin typeface="AR CENA" pitchFamily="2" charset="0"/>
                <a:ea typeface="+mn-ea"/>
                <a:cs typeface="+mn-cs"/>
              </a:rPr>
            </a:br>
            <a:r>
              <a:rPr lang="en-US" sz="4400" dirty="0">
                <a:solidFill>
                  <a:srgbClr val="006666"/>
                </a:solidFill>
                <a:latin typeface="AR CENA" pitchFamily="2" charset="0"/>
                <a:ea typeface="+mn-ea"/>
                <a:cs typeface="+mn-cs"/>
              </a:rPr>
              <a:t>let your imagination fly</a:t>
            </a: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0272" y="158496"/>
            <a:ext cx="1438656" cy="143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10"/>
          <p:cNvSpPr txBox="1">
            <a:spLocks noChangeArrowheads="1"/>
          </p:cNvSpPr>
          <p:nvPr/>
        </p:nvSpPr>
        <p:spPr bwMode="auto">
          <a:xfrm>
            <a:off x="1560576" y="280416"/>
            <a:ext cx="7010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accent1">
                    <a:lumMod val="50000"/>
                  </a:schemeClr>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marL="342900" indent="-342900">
              <a:spcBef>
                <a:spcPct val="50000"/>
              </a:spcBef>
              <a:buFontTx/>
              <a:buBlip>
                <a:blip r:embed="rId3"/>
              </a:buBlip>
            </a:pPr>
            <a:r>
              <a:rPr lang="en-US" sz="3600" b="0" dirty="0" smtClean="0">
                <a:solidFill>
                  <a:srgbClr val="CC0099"/>
                </a:solidFill>
                <a:latin typeface="Cooper Black" pitchFamily="18" charset="0"/>
                <a:ea typeface="+mn-ea"/>
                <a:cs typeface="+mn-cs"/>
              </a:rPr>
              <a:t>Task 2:</a:t>
            </a:r>
            <a:endParaRPr lang="en-US" sz="2400" u="sng" dirty="0">
              <a:solidFill>
                <a:srgbClr val="CC0099"/>
              </a:solidFill>
              <a:latin typeface="AR CENA" pitchFamily="2" charset="0"/>
              <a:ea typeface="+mn-ea"/>
              <a:cs typeface="+mn-cs"/>
            </a:endParaRPr>
          </a:p>
        </p:txBody>
      </p:sp>
    </p:spTree>
    <p:extLst>
      <p:ext uri="{BB962C8B-B14F-4D97-AF65-F5344CB8AC3E}">
        <p14:creationId xmlns:p14="http://schemas.microsoft.com/office/powerpoint/2010/main" val="2223175904"/>
      </p:ext>
    </p:extLst>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4315" y="1280160"/>
            <a:ext cx="4144272" cy="5455920"/>
          </a:xfrm>
          <a:prstGeom prst="rect">
            <a:avLst/>
          </a:prstGeom>
          <a:ln>
            <a:noFill/>
          </a:ln>
          <a:effectLst>
            <a:softEdge rad="112500"/>
          </a:effectLst>
        </p:spPr>
      </p:pic>
      <p:sp>
        <p:nvSpPr>
          <p:cNvPr id="7" name="Title 6"/>
          <p:cNvSpPr>
            <a:spLocks noGrp="1"/>
          </p:cNvSpPr>
          <p:nvPr>
            <p:ph type="title"/>
          </p:nvPr>
        </p:nvSpPr>
        <p:spPr>
          <a:xfrm>
            <a:off x="1728216" y="365760"/>
            <a:ext cx="7010400" cy="792480"/>
          </a:xfrm>
          <a:solidFill>
            <a:srgbClr val="FFCCFF"/>
          </a:solidFill>
          <a:effectLst>
            <a:glow rad="228600">
              <a:schemeClr val="accent5">
                <a:lumMod val="75000"/>
                <a:alpha val="40000"/>
              </a:schemeClr>
            </a:glow>
          </a:effectLst>
        </p:spPr>
        <p:txBody>
          <a:bodyPr/>
          <a:lstStyle/>
          <a:p>
            <a:r>
              <a:rPr lang="en-US" sz="4000" dirty="0" smtClean="0">
                <a:latin typeface="AR CENA" pitchFamily="2" charset="0"/>
              </a:rPr>
              <a:t>How can learning be </a:t>
            </a:r>
            <a:r>
              <a:rPr lang="en-US" sz="4000" dirty="0" err="1" smtClean="0">
                <a:latin typeface="AR CENA" pitchFamily="2" charset="0"/>
              </a:rPr>
              <a:t>mis</a:t>
            </a:r>
            <a:r>
              <a:rPr lang="en-US" sz="4000" dirty="0" smtClean="0">
                <a:latin typeface="AR CENA" pitchFamily="2" charset="0"/>
              </a:rPr>
              <a:t>-educative ?!</a:t>
            </a:r>
            <a:endParaRPr lang="en-US" sz="4000" dirty="0">
              <a:latin typeface="AR CENA" pitchFamily="2" charset="0"/>
            </a:endParaRPr>
          </a:p>
        </p:txBody>
      </p:sp>
    </p:spTree>
    <p:extLst>
      <p:ext uri="{BB962C8B-B14F-4D97-AF65-F5344CB8AC3E}">
        <p14:creationId xmlns:p14="http://schemas.microsoft.com/office/powerpoint/2010/main" val="2970009352"/>
      </p:ext>
    </p:extLst>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353312" y="1109472"/>
            <a:ext cx="7607808" cy="6001643"/>
          </a:xfrm>
          <a:prstGeom prst="rect">
            <a:avLst/>
          </a:prstGeom>
        </p:spPr>
        <p:txBody>
          <a:bodyPr wrap="square">
            <a:spAutoFit/>
          </a:bodyPr>
          <a:lstStyle/>
          <a:p>
            <a:r>
              <a:rPr lang="en-US" dirty="0">
                <a:solidFill>
                  <a:srgbClr val="006666"/>
                </a:solidFill>
                <a:latin typeface="AR CENA" pitchFamily="2" charset="0"/>
              </a:rPr>
              <a:t>There are 4 million </a:t>
            </a:r>
            <a:r>
              <a:rPr lang="en-US" dirty="0" err="1">
                <a:solidFill>
                  <a:srgbClr val="006666"/>
                </a:solidFill>
                <a:latin typeface="AR CENA" pitchFamily="2" charset="0"/>
              </a:rPr>
              <a:t>muslims</a:t>
            </a:r>
            <a:r>
              <a:rPr lang="en-US" dirty="0">
                <a:solidFill>
                  <a:srgbClr val="006666"/>
                </a:solidFill>
                <a:latin typeface="AR CENA" pitchFamily="2" charset="0"/>
              </a:rPr>
              <a:t> living in Germany, which has led German government and school officials to look for ways to integrate German-Muslims into communities, while still respecting their religious beliefs. The most recent case has centered on required swimming lessons in German schools and has received a fair amount of international media attention. At the heart of the buzz is a German court's ruling that Muslim girls must take part in co-educational swimming lessons as part of their educational experience</a:t>
            </a:r>
            <a:r>
              <a:rPr lang="en-US" dirty="0" smtClean="0">
                <a:solidFill>
                  <a:srgbClr val="006666"/>
                </a:solidFill>
                <a:latin typeface="AR CENA" pitchFamily="2" charset="0"/>
              </a:rPr>
              <a:t>,</a:t>
            </a:r>
            <a:r>
              <a:rPr lang="en-US" dirty="0">
                <a:solidFill>
                  <a:srgbClr val="006666"/>
                </a:solidFill>
                <a:latin typeface="AR CENA" pitchFamily="2" charset="0"/>
              </a:rPr>
              <a:t> but will be allowed to wear </a:t>
            </a:r>
            <a:r>
              <a:rPr lang="en-US" dirty="0" err="1" smtClean="0">
                <a:solidFill>
                  <a:srgbClr val="006666"/>
                </a:solidFill>
                <a:latin typeface="AR CENA" pitchFamily="2" charset="0"/>
                <a:hlinkClick r:id="rId2"/>
              </a:rPr>
              <a:t>burqinis</a:t>
            </a:r>
            <a:r>
              <a:rPr lang="en-US" dirty="0" smtClean="0">
                <a:solidFill>
                  <a:srgbClr val="006666"/>
                </a:solidFill>
                <a:latin typeface="AR CENA" pitchFamily="2" charset="0"/>
              </a:rPr>
              <a:t>(swimwear for Muslim women). </a:t>
            </a:r>
            <a:r>
              <a:rPr lang="en-US" dirty="0">
                <a:solidFill>
                  <a:srgbClr val="006666"/>
                </a:solidFill>
                <a:latin typeface="AR CENA" pitchFamily="2" charset="0"/>
              </a:rPr>
              <a:t>The modesty issue has largely been addressed through allowing Muslim girls to wear </a:t>
            </a:r>
            <a:r>
              <a:rPr lang="en-US" dirty="0" err="1">
                <a:solidFill>
                  <a:srgbClr val="006666"/>
                </a:solidFill>
                <a:latin typeface="AR CENA" pitchFamily="2" charset="0"/>
              </a:rPr>
              <a:t>burqinis</a:t>
            </a:r>
            <a:r>
              <a:rPr lang="en-US" dirty="0">
                <a:solidFill>
                  <a:srgbClr val="006666"/>
                </a:solidFill>
                <a:latin typeface="AR CENA" pitchFamily="2" charset="0"/>
              </a:rPr>
              <a:t>. However, the plaintiff in the case, a Muslim teenage girl and her parents, claim that requiring her to participate in swim classes with other young men runs counter to their religious beliefs and practices. </a:t>
            </a:r>
            <a:br>
              <a:rPr lang="en-US" dirty="0">
                <a:solidFill>
                  <a:srgbClr val="006666"/>
                </a:solidFill>
                <a:latin typeface="AR CENA" pitchFamily="2" charset="0"/>
              </a:rPr>
            </a:br>
            <a:r>
              <a:rPr lang="en-US" dirty="0">
                <a:solidFill>
                  <a:srgbClr val="006666"/>
                </a:solidFill>
                <a:latin typeface="AR CENA" pitchFamily="2" charset="0"/>
              </a:rPr>
              <a:t/>
            </a:r>
            <a:br>
              <a:rPr lang="en-US" dirty="0">
                <a:solidFill>
                  <a:srgbClr val="006666"/>
                </a:solidFill>
                <a:latin typeface="AR CENA" pitchFamily="2" charset="0"/>
              </a:rPr>
            </a:br>
            <a:endParaRPr lang="en-US" dirty="0">
              <a:solidFill>
                <a:srgbClr val="006666"/>
              </a:solidFill>
              <a:latin typeface="AR CENA" pitchFamily="2" charset="0"/>
            </a:endParaRPr>
          </a:p>
        </p:txBody>
      </p:sp>
      <p:sp>
        <p:nvSpPr>
          <p:cNvPr id="5" name="Title 1"/>
          <p:cNvSpPr>
            <a:spLocks noGrp="1"/>
          </p:cNvSpPr>
          <p:nvPr>
            <p:ph type="title"/>
          </p:nvPr>
        </p:nvSpPr>
        <p:spPr>
          <a:xfrm>
            <a:off x="1752600" y="304800"/>
            <a:ext cx="4623816" cy="670560"/>
          </a:xfrm>
        </p:spPr>
        <p:txBody>
          <a:bodyPr/>
          <a:lstStyle/>
          <a:p>
            <a:pPr marL="571500" indent="-571500">
              <a:buBlip>
                <a:blip r:embed="rId3"/>
              </a:buBlip>
            </a:pPr>
            <a:r>
              <a:rPr lang="en-US" sz="3600" b="0" dirty="0" smtClean="0">
                <a:solidFill>
                  <a:srgbClr val="CC0099"/>
                </a:solidFill>
                <a:latin typeface="Cooper Black" pitchFamily="18" charset="0"/>
                <a:ea typeface="+mn-ea"/>
                <a:cs typeface="+mn-cs"/>
              </a:rPr>
              <a:t>The case :</a:t>
            </a:r>
            <a:endParaRPr lang="en-US" sz="3600" b="0" dirty="0">
              <a:solidFill>
                <a:srgbClr val="CC0099"/>
              </a:solidFill>
              <a:latin typeface="Cooper Black" pitchFamily="18" charset="0"/>
              <a:ea typeface="+mn-ea"/>
              <a:cs typeface="+mn-cs"/>
            </a:endParaRPr>
          </a:p>
        </p:txBody>
      </p:sp>
    </p:spTree>
    <p:extLst>
      <p:ext uri="{BB962C8B-B14F-4D97-AF65-F5344CB8AC3E}">
        <p14:creationId xmlns:p14="http://schemas.microsoft.com/office/powerpoint/2010/main" val="3030177137"/>
      </p:ext>
    </p:extLst>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1883093"/>
            <a:ext cx="7010400" cy="3591115"/>
          </a:xfrm>
        </p:spPr>
        <p:txBody>
          <a:bodyPr/>
          <a:lstStyle/>
          <a:p>
            <a:r>
              <a:rPr lang="en-US" dirty="0">
                <a:solidFill>
                  <a:srgbClr val="006666"/>
                </a:solidFill>
                <a:latin typeface="AR CENA" pitchFamily="2" charset="0"/>
              </a:rPr>
              <a:t>By forcing Muslim girls to swim, they will ensure that these girls will swim for the few hours a week they are required (during the few months when they are in the class). But, this forced participation is also likely to turn Muslim girls off to swimming in the future. And, in that way, this will become a </a:t>
            </a:r>
            <a:r>
              <a:rPr lang="en-US" i="1" dirty="0" err="1">
                <a:solidFill>
                  <a:srgbClr val="006666"/>
                </a:solidFill>
                <a:latin typeface="AR CENA" pitchFamily="2" charset="0"/>
              </a:rPr>
              <a:t>miseducative</a:t>
            </a:r>
            <a:r>
              <a:rPr lang="en-US" i="1" dirty="0">
                <a:solidFill>
                  <a:srgbClr val="006666"/>
                </a:solidFill>
                <a:latin typeface="AR CENA" pitchFamily="2" charset="0"/>
              </a:rPr>
              <a:t> experience </a:t>
            </a:r>
            <a:r>
              <a:rPr lang="en-US" dirty="0">
                <a:solidFill>
                  <a:srgbClr val="006666"/>
                </a:solidFill>
                <a:latin typeface="AR CENA" pitchFamily="2" charset="0"/>
              </a:rPr>
              <a:t>because it is likely to inhibit these students' learning and growth as future swimmers. In this case, the court has forgotten that the swimming lessons offered in schools are the means to an end.</a:t>
            </a:r>
            <a:r>
              <a:rPr lang="en-US" dirty="0">
                <a:solidFill>
                  <a:srgbClr val="454545"/>
                </a:solidFill>
                <a:latin typeface="Trebuchet MS"/>
              </a:rPr>
              <a:t/>
            </a:r>
            <a:br>
              <a:rPr lang="en-US" dirty="0">
                <a:solidFill>
                  <a:srgbClr val="454545"/>
                </a:solidFill>
                <a:latin typeface="Trebuchet MS"/>
              </a:rPr>
            </a:br>
            <a:r>
              <a:rPr lang="en-US" dirty="0">
                <a:solidFill>
                  <a:srgbClr val="454545"/>
                </a:solidFill>
                <a:latin typeface="Trebuchet MS"/>
              </a:rPr>
              <a:t/>
            </a:r>
            <a:br>
              <a:rPr lang="en-US" dirty="0">
                <a:solidFill>
                  <a:srgbClr val="454545"/>
                </a:solidFill>
                <a:latin typeface="Trebuchet MS"/>
              </a:rPr>
            </a:br>
            <a:endParaRPr lang="en-US" dirty="0"/>
          </a:p>
        </p:txBody>
      </p:sp>
      <p:sp>
        <p:nvSpPr>
          <p:cNvPr id="4" name="Title 1"/>
          <p:cNvSpPr>
            <a:spLocks noGrp="1"/>
          </p:cNvSpPr>
          <p:nvPr>
            <p:ph type="title"/>
          </p:nvPr>
        </p:nvSpPr>
        <p:spPr>
          <a:xfrm>
            <a:off x="1752600" y="304800"/>
            <a:ext cx="6940296" cy="816864"/>
          </a:xfrm>
        </p:spPr>
        <p:txBody>
          <a:bodyPr/>
          <a:lstStyle/>
          <a:p>
            <a:pPr marL="571500" indent="-571500">
              <a:buBlip>
                <a:blip r:embed="rId2"/>
              </a:buBlip>
            </a:pPr>
            <a:r>
              <a:rPr lang="en-US" sz="3600" b="0" dirty="0" err="1" smtClean="0">
                <a:solidFill>
                  <a:srgbClr val="CC0099"/>
                </a:solidFill>
                <a:latin typeface="Cooper Black" pitchFamily="18" charset="0"/>
                <a:ea typeface="+mn-ea"/>
                <a:cs typeface="+mn-cs"/>
              </a:rPr>
              <a:t>Mis</a:t>
            </a:r>
            <a:r>
              <a:rPr lang="en-US" sz="3600" b="0" dirty="0" smtClean="0">
                <a:solidFill>
                  <a:srgbClr val="CC0099"/>
                </a:solidFill>
                <a:latin typeface="Cooper Black" pitchFamily="18" charset="0"/>
                <a:ea typeface="+mn-ea"/>
                <a:cs typeface="+mn-cs"/>
              </a:rPr>
              <a:t>-educative experience</a:t>
            </a:r>
            <a:endParaRPr lang="en-US" sz="3600" b="0" dirty="0">
              <a:solidFill>
                <a:srgbClr val="CC0099"/>
              </a:solidFill>
              <a:latin typeface="Cooper Black" pitchFamily="18" charset="0"/>
              <a:ea typeface="+mn-ea"/>
              <a:cs typeface="+mn-cs"/>
            </a:endParaRPr>
          </a:p>
        </p:txBody>
      </p:sp>
    </p:spTree>
    <p:extLst>
      <p:ext uri="{BB962C8B-B14F-4D97-AF65-F5344CB8AC3E}">
        <p14:creationId xmlns:p14="http://schemas.microsoft.com/office/powerpoint/2010/main" val="3994655635"/>
      </p:ext>
    </p:extLst>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1912" y="1358837"/>
            <a:ext cx="7010400" cy="2920555"/>
          </a:xfrm>
        </p:spPr>
        <p:txBody>
          <a:bodyPr/>
          <a:lstStyle/>
          <a:p>
            <a:r>
              <a:rPr lang="en-US" dirty="0">
                <a:solidFill>
                  <a:srgbClr val="006666"/>
                </a:solidFill>
                <a:latin typeface="AR CENA" pitchFamily="2" charset="0"/>
              </a:rPr>
              <a:t>Don`t force your pupils to take part in the activity. They will feel disappointed, alienated and disengaging.</a:t>
            </a:r>
          </a:p>
          <a:p>
            <a:r>
              <a:rPr lang="en-US" dirty="0">
                <a:solidFill>
                  <a:srgbClr val="006666"/>
                </a:solidFill>
                <a:latin typeface="AR CENA" pitchFamily="2" charset="0"/>
              </a:rPr>
              <a:t>Always find another solutions and alternatives to get them involved with their classmates.</a:t>
            </a:r>
          </a:p>
          <a:p>
            <a:r>
              <a:rPr lang="en-US" dirty="0">
                <a:solidFill>
                  <a:srgbClr val="006666"/>
                </a:solidFill>
                <a:latin typeface="AR CENA" pitchFamily="2" charset="0"/>
              </a:rPr>
              <a:t>Remember , the experience you provide will grow </a:t>
            </a:r>
            <a:r>
              <a:rPr lang="en-US" dirty="0" smtClean="0">
                <a:solidFill>
                  <a:srgbClr val="006666"/>
                </a:solidFill>
                <a:latin typeface="AR CENA" pitchFamily="2" charset="0"/>
              </a:rPr>
              <a:t>with </a:t>
            </a:r>
            <a:r>
              <a:rPr lang="en-US" dirty="0">
                <a:solidFill>
                  <a:srgbClr val="006666"/>
                </a:solidFill>
                <a:latin typeface="AR CENA" pitchFamily="2" charset="0"/>
              </a:rPr>
              <a:t>them and shape their personality.</a:t>
            </a:r>
          </a:p>
        </p:txBody>
      </p:sp>
      <p:sp>
        <p:nvSpPr>
          <p:cNvPr id="4" name="Rectangle 10"/>
          <p:cNvSpPr>
            <a:spLocks noGrp="1" noChangeArrowheads="1"/>
          </p:cNvSpPr>
          <p:nvPr>
            <p:ph type="title"/>
          </p:nvPr>
        </p:nvSpPr>
        <p:spPr/>
        <p:txBody>
          <a:bodyPr/>
          <a:lstStyle/>
          <a:p>
            <a:pPr marL="342900" indent="-342900">
              <a:spcBef>
                <a:spcPct val="50000"/>
              </a:spcBef>
              <a:buBlip>
                <a:blip r:embed="rId2"/>
              </a:buBlip>
            </a:pPr>
            <a:r>
              <a:rPr lang="en-US" sz="3600" b="0" dirty="0" smtClean="0">
                <a:solidFill>
                  <a:srgbClr val="CC0099"/>
                </a:solidFill>
                <a:latin typeface="Cooper Black" pitchFamily="18" charset="0"/>
                <a:ea typeface="+mn-ea"/>
                <a:cs typeface="+mn-cs"/>
              </a:rPr>
              <a:t> Whisper….</a:t>
            </a:r>
            <a:endParaRPr lang="en-US" sz="2400" u="sng" dirty="0">
              <a:solidFill>
                <a:srgbClr val="CC0099"/>
              </a:solidFill>
              <a:latin typeface="AR CENA" pitchFamily="2" charset="0"/>
              <a:ea typeface="+mn-ea"/>
              <a:cs typeface="+mn-cs"/>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4922" y="4824889"/>
            <a:ext cx="6840537" cy="15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10"/>
          <p:cNvSpPr txBox="1">
            <a:spLocks noChangeArrowheads="1"/>
          </p:cNvSpPr>
          <p:nvPr/>
        </p:nvSpPr>
        <p:spPr bwMode="auto">
          <a:xfrm>
            <a:off x="1905000" y="3986689"/>
            <a:ext cx="7010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accent1">
                    <a:lumMod val="50000"/>
                  </a:schemeClr>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a:spcBef>
                <a:spcPct val="50000"/>
              </a:spcBef>
            </a:pPr>
            <a:r>
              <a:rPr lang="en-US" dirty="0" smtClean="0">
                <a:solidFill>
                  <a:srgbClr val="CC0099"/>
                </a:solidFill>
                <a:latin typeface="AR CENA" pitchFamily="2" charset="0"/>
                <a:ea typeface="+mn-ea"/>
                <a:cs typeface="+mn-cs"/>
              </a:rPr>
              <a:t>So, we aim to …</a:t>
            </a:r>
            <a:endParaRPr lang="en-US" dirty="0">
              <a:solidFill>
                <a:srgbClr val="CC0099"/>
              </a:solidFill>
              <a:latin typeface="AR CENA" pitchFamily="2" charset="0"/>
              <a:ea typeface="+mn-ea"/>
              <a:cs typeface="+mn-cs"/>
            </a:endParaRPr>
          </a:p>
        </p:txBody>
      </p:sp>
    </p:spTree>
    <p:extLst>
      <p:ext uri="{BB962C8B-B14F-4D97-AF65-F5344CB8AC3E}">
        <p14:creationId xmlns:p14="http://schemas.microsoft.com/office/powerpoint/2010/main" val="3834756273"/>
      </p:ext>
    </p:extLst>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7944" y="2828544"/>
            <a:ext cx="7010400" cy="838200"/>
          </a:xfrm>
        </p:spPr>
        <p:txBody>
          <a:bodyPr/>
          <a:lstStyle/>
          <a:p>
            <a:r>
              <a:rPr lang="en-US" dirty="0" smtClean="0"/>
              <a:t>A Japanese ship leaves everyday</a:t>
            </a:r>
            <a:endParaRPr lang="en-US" dirty="0"/>
          </a:p>
        </p:txBody>
      </p:sp>
      <p:sp>
        <p:nvSpPr>
          <p:cNvPr id="4" name="Rectangle 10"/>
          <p:cNvSpPr>
            <a:spLocks noGrp="1" noChangeArrowheads="1"/>
          </p:cNvSpPr>
          <p:nvPr>
            <p:ph idx="1"/>
          </p:nvPr>
        </p:nvSpPr>
        <p:spPr>
          <a:xfrm>
            <a:off x="1728216" y="554165"/>
            <a:ext cx="7010400" cy="701611"/>
          </a:xfrm>
        </p:spPr>
        <p:txBody>
          <a:bodyPr/>
          <a:lstStyle/>
          <a:p>
            <a:pPr marL="342900" indent="-342900">
              <a:spcBef>
                <a:spcPct val="50000"/>
              </a:spcBef>
              <a:buBlip>
                <a:blip r:embed="rId2"/>
              </a:buBlip>
            </a:pPr>
            <a:r>
              <a:rPr lang="en-US" sz="3600" dirty="0" smtClean="0">
                <a:solidFill>
                  <a:srgbClr val="CC0099"/>
                </a:solidFill>
                <a:latin typeface="Cooper Black" pitchFamily="18" charset="0"/>
              </a:rPr>
              <a:t>Think Twice…</a:t>
            </a:r>
            <a:endParaRPr lang="en-US" sz="3600" b="0" dirty="0">
              <a:solidFill>
                <a:srgbClr val="CC0099"/>
              </a:solidFill>
              <a:latin typeface="Cooper Black" pitchFamily="18" charset="0"/>
              <a:ea typeface="+mn-ea"/>
              <a:cs typeface="+mn-cs"/>
            </a:endParaRPr>
          </a:p>
        </p:txBody>
      </p:sp>
    </p:spTree>
    <p:extLst>
      <p:ext uri="{BB962C8B-B14F-4D97-AF65-F5344CB8AC3E}">
        <p14:creationId xmlns:p14="http://schemas.microsoft.com/office/powerpoint/2010/main" val="2512705665"/>
      </p:ext>
    </p:extLst>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noGrp="1" noChangeArrowheads="1"/>
          </p:cNvSpPr>
          <p:nvPr>
            <p:ph type="title"/>
          </p:nvPr>
        </p:nvSpPr>
        <p:spPr>
          <a:xfrm>
            <a:off x="1752600" y="164148"/>
            <a:ext cx="3282696" cy="838200"/>
          </a:xfrm>
        </p:spPr>
        <p:txBody>
          <a:bodyPr/>
          <a:lstStyle/>
          <a:p>
            <a:pPr marL="342900" indent="-342900">
              <a:spcBef>
                <a:spcPct val="50000"/>
              </a:spcBef>
              <a:buBlip>
                <a:blip r:embed="rId2"/>
              </a:buBlip>
            </a:pPr>
            <a:r>
              <a:rPr lang="en-US" sz="3600" b="0" dirty="0" smtClean="0">
                <a:solidFill>
                  <a:srgbClr val="CC0099"/>
                </a:solidFill>
                <a:latin typeface="Cooper Black" pitchFamily="18" charset="0"/>
                <a:ea typeface="+mn-ea"/>
                <a:cs typeface="+mn-cs"/>
              </a:rPr>
              <a:t> Task 3 ….</a:t>
            </a:r>
            <a:endParaRPr lang="en-US" sz="2400" u="sng" dirty="0">
              <a:solidFill>
                <a:srgbClr val="CC0099"/>
              </a:solidFill>
              <a:latin typeface="AR CENA" pitchFamily="2" charset="0"/>
              <a:ea typeface="+mn-ea"/>
              <a:cs typeface="+mn-cs"/>
            </a:endParaRP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8116" y="164148"/>
            <a:ext cx="1335468" cy="1335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noGrp="1"/>
          </p:cNvSpPr>
          <p:nvPr>
            <p:ph idx="1"/>
          </p:nvPr>
        </p:nvSpPr>
        <p:spPr bwMode="auto">
          <a:xfrm>
            <a:off x="3276600" y="1054037"/>
            <a:ext cx="3758184" cy="628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None/>
            </a:pPr>
            <a:r>
              <a:rPr lang="en-US" sz="3600" b="1" u="sng" dirty="0" smtClean="0">
                <a:solidFill>
                  <a:srgbClr val="006666"/>
                </a:solidFill>
                <a:latin typeface="AR CENA" pitchFamily="2" charset="0"/>
              </a:rPr>
              <a:t>Change into verbs</a:t>
            </a:r>
            <a:endParaRPr lang="en-US" sz="3600" b="1" u="sng" dirty="0">
              <a:solidFill>
                <a:srgbClr val="006666"/>
              </a:solidFill>
              <a:latin typeface="AR CENA" pitchFamily="2" charset="0"/>
            </a:endParaRPr>
          </a:p>
        </p:txBody>
      </p:sp>
      <p:pic>
        <p:nvPicPr>
          <p:cNvPr id="6147" name="Picture 3"/>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6383" b="90780" l="2703" r="94402">
                        <a14:backgroundMark x1="25483" y1="66667" x2="25483" y2="66667"/>
                        <a14:backgroundMark x1="55405" y1="46336" x2="55405" y2="46336"/>
                      </a14:backgroundRemoval>
                    </a14:imgEffect>
                  </a14:imgLayer>
                </a14:imgProps>
              </a:ext>
              <a:ext uri="{28A0092B-C50C-407E-A947-70E740481C1C}">
                <a14:useLocalDpi xmlns:a14="http://schemas.microsoft.com/office/drawing/2010/main" val="0"/>
              </a:ext>
            </a:extLst>
          </a:blip>
          <a:srcRect t="6024" b="7399"/>
          <a:stretch/>
        </p:blipFill>
        <p:spPr bwMode="auto">
          <a:xfrm>
            <a:off x="1761466" y="1987295"/>
            <a:ext cx="6434384" cy="4549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5667354"/>
      </p:ext>
    </p:extLst>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bwMode="auto">
          <a:xfrm>
            <a:off x="1825308" y="158496"/>
            <a:ext cx="6099492" cy="6559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a:buBlip>
                <a:blip r:embed="rId2"/>
              </a:buBlip>
            </a:pPr>
            <a:r>
              <a:rPr lang="en-US" b="1" dirty="0" smtClean="0">
                <a:solidFill>
                  <a:srgbClr val="7030A0"/>
                </a:solidFill>
                <a:latin typeface="AR CENA" pitchFamily="2" charset="0"/>
              </a:rPr>
              <a:t>Service                                        ……………</a:t>
            </a:r>
          </a:p>
          <a:p>
            <a:pPr>
              <a:buBlip>
                <a:blip r:embed="rId2"/>
              </a:buBlip>
            </a:pPr>
            <a:r>
              <a:rPr lang="en-US" b="1" dirty="0" smtClean="0">
                <a:solidFill>
                  <a:srgbClr val="7030A0"/>
                </a:solidFill>
                <a:latin typeface="AR CENA" pitchFamily="2" charset="0"/>
              </a:rPr>
              <a:t>Shop                                            …………… </a:t>
            </a:r>
          </a:p>
          <a:p>
            <a:pPr>
              <a:buBlip>
                <a:blip r:embed="rId2"/>
              </a:buBlip>
            </a:pPr>
            <a:r>
              <a:rPr lang="en-US" b="1" dirty="0" smtClean="0">
                <a:solidFill>
                  <a:srgbClr val="7030A0"/>
                </a:solidFill>
                <a:latin typeface="AR CENA" pitchFamily="2" charset="0"/>
              </a:rPr>
              <a:t>Supply                                          ………….... </a:t>
            </a:r>
          </a:p>
          <a:p>
            <a:pPr>
              <a:buBlip>
                <a:blip r:embed="rId2"/>
              </a:buBlip>
            </a:pPr>
            <a:r>
              <a:rPr lang="en-US" b="1" dirty="0" smtClean="0">
                <a:solidFill>
                  <a:srgbClr val="7030A0"/>
                </a:solidFill>
                <a:latin typeface="AR CENA" pitchFamily="2" charset="0"/>
              </a:rPr>
              <a:t>Slave                                           ……………. </a:t>
            </a:r>
          </a:p>
          <a:p>
            <a:pPr>
              <a:buBlip>
                <a:blip r:embed="rId2"/>
              </a:buBlip>
            </a:pPr>
            <a:r>
              <a:rPr lang="en-US" b="1" dirty="0" smtClean="0">
                <a:solidFill>
                  <a:srgbClr val="7030A0"/>
                </a:solidFill>
                <a:latin typeface="AR CENA" pitchFamily="2" charset="0"/>
              </a:rPr>
              <a:t>Large                                           ……………</a:t>
            </a:r>
          </a:p>
          <a:p>
            <a:pPr>
              <a:buBlip>
                <a:blip r:embed="rId2"/>
              </a:buBlip>
            </a:pPr>
            <a:r>
              <a:rPr lang="en-US" b="1" dirty="0" smtClean="0">
                <a:solidFill>
                  <a:srgbClr val="7030A0"/>
                </a:solidFill>
                <a:latin typeface="AR CENA" pitchFamily="2" charset="0"/>
              </a:rPr>
              <a:t>Omission                                      …………… </a:t>
            </a:r>
          </a:p>
          <a:p>
            <a:pPr>
              <a:buBlip>
                <a:blip r:embed="rId2"/>
              </a:buBlip>
            </a:pPr>
            <a:r>
              <a:rPr lang="en-US" b="1" dirty="0" smtClean="0">
                <a:solidFill>
                  <a:srgbClr val="7030A0"/>
                </a:solidFill>
                <a:latin typeface="AR CENA" pitchFamily="2" charset="0"/>
              </a:rPr>
              <a:t>Computer                                      ……………</a:t>
            </a:r>
          </a:p>
          <a:p>
            <a:pPr>
              <a:buBlip>
                <a:blip r:embed="rId2"/>
              </a:buBlip>
            </a:pPr>
            <a:r>
              <a:rPr lang="en-US" b="1" dirty="0" smtClean="0">
                <a:solidFill>
                  <a:srgbClr val="7030A0"/>
                </a:solidFill>
                <a:latin typeface="AR CENA" pitchFamily="2" charset="0"/>
              </a:rPr>
              <a:t>Proposal                                       ……………</a:t>
            </a:r>
            <a:r>
              <a:rPr lang="en-US" b="1" u="sng" dirty="0" smtClean="0">
                <a:solidFill>
                  <a:srgbClr val="7030A0"/>
                </a:solidFill>
                <a:latin typeface="AR CENA" pitchFamily="2" charset="0"/>
              </a:rPr>
              <a:t> </a:t>
            </a:r>
          </a:p>
          <a:p>
            <a:pPr>
              <a:buBlip>
                <a:blip r:embed="rId2"/>
              </a:buBlip>
            </a:pPr>
            <a:r>
              <a:rPr lang="en-US" b="1" dirty="0" smtClean="0">
                <a:solidFill>
                  <a:srgbClr val="7030A0"/>
                </a:solidFill>
                <a:latin typeface="AR CENA" pitchFamily="2" charset="0"/>
              </a:rPr>
              <a:t>Modern                                         .…………... </a:t>
            </a:r>
          </a:p>
          <a:p>
            <a:pPr>
              <a:buBlip>
                <a:blip r:embed="rId2"/>
              </a:buBlip>
            </a:pPr>
            <a:r>
              <a:rPr lang="en-US" b="1" dirty="0" smtClean="0">
                <a:solidFill>
                  <a:srgbClr val="7030A0"/>
                </a:solidFill>
                <a:latin typeface="AR CENA" pitchFamily="2" charset="0"/>
              </a:rPr>
              <a:t>Effect                                          ……………</a:t>
            </a:r>
          </a:p>
          <a:p>
            <a:pPr>
              <a:buBlip>
                <a:blip r:embed="rId2"/>
              </a:buBlip>
            </a:pPr>
            <a:r>
              <a:rPr lang="en-US" b="1" dirty="0" smtClean="0">
                <a:solidFill>
                  <a:srgbClr val="7030A0"/>
                </a:solidFill>
                <a:latin typeface="AR CENA" pitchFamily="2" charset="0"/>
              </a:rPr>
              <a:t>Half                                             ……………</a:t>
            </a:r>
          </a:p>
          <a:p>
            <a:pPr>
              <a:buBlip>
                <a:blip r:embed="rId2"/>
              </a:buBlip>
            </a:pPr>
            <a:r>
              <a:rPr lang="en-US" b="1" dirty="0" smtClean="0">
                <a:solidFill>
                  <a:srgbClr val="7030A0"/>
                </a:solidFill>
                <a:latin typeface="AR CENA" pitchFamily="2" charset="0"/>
              </a:rPr>
              <a:t>Breath                                          …………… </a:t>
            </a:r>
          </a:p>
          <a:p>
            <a:pPr>
              <a:buBlip>
                <a:blip r:embed="rId2"/>
              </a:buBlip>
            </a:pPr>
            <a:r>
              <a:rPr lang="en-US" b="1" dirty="0" smtClean="0">
                <a:solidFill>
                  <a:srgbClr val="7030A0"/>
                </a:solidFill>
                <a:latin typeface="AR CENA" pitchFamily="2" charset="0"/>
              </a:rPr>
              <a:t>Simple                                          …………… </a:t>
            </a:r>
          </a:p>
          <a:p>
            <a:pPr>
              <a:buBlip>
                <a:blip r:embed="rId2"/>
              </a:buBlip>
            </a:pPr>
            <a:r>
              <a:rPr lang="en-US" b="1" dirty="0" smtClean="0">
                <a:solidFill>
                  <a:srgbClr val="7030A0"/>
                </a:solidFill>
                <a:latin typeface="AR CENA" pitchFamily="2" charset="0"/>
              </a:rPr>
              <a:t>Game                                            …………...</a:t>
            </a:r>
            <a:endParaRPr lang="en-US" b="1" dirty="0">
              <a:solidFill>
                <a:srgbClr val="7030A0"/>
              </a:solidFill>
              <a:latin typeface="AR CENA" pitchFamily="2" charset="0"/>
            </a:endParaRPr>
          </a:p>
        </p:txBody>
      </p:sp>
      <p:sp>
        <p:nvSpPr>
          <p:cNvPr id="8" name="Content Placeholder 6"/>
          <p:cNvSpPr>
            <a:spLocks noGrp="1"/>
          </p:cNvSpPr>
          <p:nvPr>
            <p:ph idx="1"/>
          </p:nvPr>
        </p:nvSpPr>
        <p:spPr>
          <a:xfrm>
            <a:off x="6486144" y="60960"/>
            <a:ext cx="1121664" cy="384619"/>
          </a:xfrm>
        </p:spPr>
        <p:txBody>
          <a:bodyPr/>
          <a:lstStyle/>
          <a:p>
            <a:pPr marL="0" indent="0">
              <a:buNone/>
            </a:pPr>
            <a:r>
              <a:rPr lang="en-US" dirty="0" smtClean="0">
                <a:solidFill>
                  <a:srgbClr val="CC0099"/>
                </a:solidFill>
                <a:latin typeface="AR CENA" pitchFamily="2" charset="0"/>
              </a:rPr>
              <a:t>Serve</a:t>
            </a:r>
            <a:endParaRPr lang="en-US" dirty="0">
              <a:solidFill>
                <a:srgbClr val="CC0099"/>
              </a:solidFill>
              <a:latin typeface="AR CENA" pitchFamily="2" charset="0"/>
            </a:endParaRPr>
          </a:p>
        </p:txBody>
      </p:sp>
      <p:sp>
        <p:nvSpPr>
          <p:cNvPr id="10" name="Content Placeholder 6"/>
          <p:cNvSpPr txBox="1">
            <a:spLocks/>
          </p:cNvSpPr>
          <p:nvPr/>
        </p:nvSpPr>
        <p:spPr bwMode="auto">
          <a:xfrm>
            <a:off x="6541008" y="610171"/>
            <a:ext cx="1121664"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smtClean="0">
                <a:solidFill>
                  <a:srgbClr val="CC0099"/>
                </a:solidFill>
                <a:latin typeface="AR CENA" pitchFamily="2" charset="0"/>
              </a:rPr>
              <a:t>shop</a:t>
            </a:r>
            <a:endParaRPr lang="en-US" dirty="0">
              <a:solidFill>
                <a:srgbClr val="CC0099"/>
              </a:solidFill>
              <a:latin typeface="AR CENA" pitchFamily="2" charset="0"/>
            </a:endParaRPr>
          </a:p>
        </p:txBody>
      </p:sp>
      <p:sp>
        <p:nvSpPr>
          <p:cNvPr id="11" name="Content Placeholder 6"/>
          <p:cNvSpPr txBox="1">
            <a:spLocks/>
          </p:cNvSpPr>
          <p:nvPr/>
        </p:nvSpPr>
        <p:spPr bwMode="auto">
          <a:xfrm>
            <a:off x="6541008" y="1070797"/>
            <a:ext cx="1121664"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smtClean="0">
                <a:solidFill>
                  <a:srgbClr val="CC0099"/>
                </a:solidFill>
                <a:latin typeface="AR CENA" pitchFamily="2" charset="0"/>
              </a:rPr>
              <a:t>supply</a:t>
            </a:r>
            <a:endParaRPr lang="en-US" dirty="0">
              <a:solidFill>
                <a:srgbClr val="CC0099"/>
              </a:solidFill>
              <a:latin typeface="AR CENA" pitchFamily="2" charset="0"/>
            </a:endParaRPr>
          </a:p>
        </p:txBody>
      </p:sp>
      <p:sp>
        <p:nvSpPr>
          <p:cNvPr id="12" name="Content Placeholder 6"/>
          <p:cNvSpPr txBox="1">
            <a:spLocks/>
          </p:cNvSpPr>
          <p:nvPr/>
        </p:nvSpPr>
        <p:spPr bwMode="auto">
          <a:xfrm>
            <a:off x="6541008" y="1552952"/>
            <a:ext cx="1121664"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smtClean="0">
                <a:solidFill>
                  <a:srgbClr val="CC0099"/>
                </a:solidFill>
                <a:latin typeface="AR CENA" pitchFamily="2" charset="0"/>
              </a:rPr>
              <a:t>enslave</a:t>
            </a:r>
            <a:endParaRPr lang="en-US" dirty="0">
              <a:solidFill>
                <a:srgbClr val="CC0099"/>
              </a:solidFill>
              <a:latin typeface="AR CENA" pitchFamily="2" charset="0"/>
            </a:endParaRPr>
          </a:p>
        </p:txBody>
      </p:sp>
      <p:sp>
        <p:nvSpPr>
          <p:cNvPr id="13" name="Content Placeholder 6"/>
          <p:cNvSpPr txBox="1">
            <a:spLocks/>
          </p:cNvSpPr>
          <p:nvPr/>
        </p:nvSpPr>
        <p:spPr bwMode="auto">
          <a:xfrm>
            <a:off x="6559296" y="2028625"/>
            <a:ext cx="1121664"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smtClean="0">
                <a:solidFill>
                  <a:srgbClr val="CC0099"/>
                </a:solidFill>
                <a:latin typeface="AR CENA" pitchFamily="2" charset="0"/>
              </a:rPr>
              <a:t>enlarge</a:t>
            </a:r>
            <a:endParaRPr lang="en-US" dirty="0">
              <a:solidFill>
                <a:srgbClr val="CC0099"/>
              </a:solidFill>
              <a:latin typeface="AR CENA" pitchFamily="2" charset="0"/>
            </a:endParaRPr>
          </a:p>
        </p:txBody>
      </p:sp>
      <p:sp>
        <p:nvSpPr>
          <p:cNvPr id="14" name="Content Placeholder 6"/>
          <p:cNvSpPr txBox="1">
            <a:spLocks/>
          </p:cNvSpPr>
          <p:nvPr/>
        </p:nvSpPr>
        <p:spPr bwMode="auto">
          <a:xfrm>
            <a:off x="6583680" y="2505255"/>
            <a:ext cx="1121664"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smtClean="0">
                <a:solidFill>
                  <a:srgbClr val="CC0099"/>
                </a:solidFill>
                <a:latin typeface="AR CENA" pitchFamily="2" charset="0"/>
              </a:rPr>
              <a:t>omit</a:t>
            </a:r>
            <a:endParaRPr lang="en-US" dirty="0">
              <a:solidFill>
                <a:srgbClr val="CC0099"/>
              </a:solidFill>
              <a:latin typeface="AR CENA" pitchFamily="2" charset="0"/>
            </a:endParaRPr>
          </a:p>
        </p:txBody>
      </p:sp>
      <p:sp>
        <p:nvSpPr>
          <p:cNvPr id="15" name="Content Placeholder 6"/>
          <p:cNvSpPr txBox="1">
            <a:spLocks/>
          </p:cNvSpPr>
          <p:nvPr/>
        </p:nvSpPr>
        <p:spPr bwMode="auto">
          <a:xfrm>
            <a:off x="6345936" y="2975218"/>
            <a:ext cx="1511808"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smtClean="0">
                <a:solidFill>
                  <a:srgbClr val="CC0099"/>
                </a:solidFill>
                <a:latin typeface="AR CENA" pitchFamily="2" charset="0"/>
              </a:rPr>
              <a:t>compute</a:t>
            </a:r>
            <a:endParaRPr lang="en-US" dirty="0">
              <a:solidFill>
                <a:srgbClr val="CC0099"/>
              </a:solidFill>
              <a:latin typeface="AR CENA" pitchFamily="2" charset="0"/>
            </a:endParaRPr>
          </a:p>
        </p:txBody>
      </p:sp>
      <p:sp>
        <p:nvSpPr>
          <p:cNvPr id="16" name="Content Placeholder 6"/>
          <p:cNvSpPr txBox="1">
            <a:spLocks/>
          </p:cNvSpPr>
          <p:nvPr/>
        </p:nvSpPr>
        <p:spPr bwMode="auto">
          <a:xfrm>
            <a:off x="6473952" y="3438144"/>
            <a:ext cx="1121664"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smtClean="0">
                <a:solidFill>
                  <a:srgbClr val="CC0099"/>
                </a:solidFill>
                <a:latin typeface="AR CENA" pitchFamily="2" charset="0"/>
              </a:rPr>
              <a:t>propose</a:t>
            </a:r>
            <a:endParaRPr lang="en-US" dirty="0">
              <a:solidFill>
                <a:srgbClr val="CC0099"/>
              </a:solidFill>
              <a:latin typeface="AR CENA" pitchFamily="2" charset="0"/>
            </a:endParaRPr>
          </a:p>
        </p:txBody>
      </p:sp>
      <p:sp>
        <p:nvSpPr>
          <p:cNvPr id="17" name="Content Placeholder 6"/>
          <p:cNvSpPr txBox="1">
            <a:spLocks/>
          </p:cNvSpPr>
          <p:nvPr/>
        </p:nvSpPr>
        <p:spPr bwMode="auto">
          <a:xfrm>
            <a:off x="6394704" y="3925824"/>
            <a:ext cx="1402080"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smtClean="0">
                <a:solidFill>
                  <a:srgbClr val="CC0099"/>
                </a:solidFill>
                <a:latin typeface="AR CENA" pitchFamily="2" charset="0"/>
              </a:rPr>
              <a:t>modernize</a:t>
            </a:r>
            <a:endParaRPr lang="en-US" dirty="0">
              <a:solidFill>
                <a:srgbClr val="CC0099"/>
              </a:solidFill>
              <a:latin typeface="AR CENA" pitchFamily="2" charset="0"/>
            </a:endParaRPr>
          </a:p>
        </p:txBody>
      </p:sp>
      <p:sp>
        <p:nvSpPr>
          <p:cNvPr id="18" name="Content Placeholder 6"/>
          <p:cNvSpPr txBox="1">
            <a:spLocks/>
          </p:cNvSpPr>
          <p:nvPr/>
        </p:nvSpPr>
        <p:spPr bwMode="auto">
          <a:xfrm>
            <a:off x="6547104" y="4420171"/>
            <a:ext cx="1121664"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smtClean="0">
                <a:solidFill>
                  <a:srgbClr val="CC0099"/>
                </a:solidFill>
                <a:latin typeface="AR CENA" pitchFamily="2" charset="0"/>
              </a:rPr>
              <a:t>affect</a:t>
            </a:r>
            <a:endParaRPr lang="en-US" dirty="0">
              <a:solidFill>
                <a:srgbClr val="CC0099"/>
              </a:solidFill>
              <a:latin typeface="AR CENA" pitchFamily="2" charset="0"/>
            </a:endParaRPr>
          </a:p>
        </p:txBody>
      </p:sp>
      <p:sp>
        <p:nvSpPr>
          <p:cNvPr id="19" name="Content Placeholder 6"/>
          <p:cNvSpPr txBox="1">
            <a:spLocks/>
          </p:cNvSpPr>
          <p:nvPr/>
        </p:nvSpPr>
        <p:spPr bwMode="auto">
          <a:xfrm>
            <a:off x="6522720" y="4890134"/>
            <a:ext cx="1121664"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smtClean="0">
                <a:solidFill>
                  <a:srgbClr val="CC0099"/>
                </a:solidFill>
                <a:latin typeface="AR CENA" pitchFamily="2" charset="0"/>
              </a:rPr>
              <a:t>halve</a:t>
            </a:r>
            <a:endParaRPr lang="en-US" dirty="0">
              <a:solidFill>
                <a:srgbClr val="CC0099"/>
              </a:solidFill>
              <a:latin typeface="AR CENA" pitchFamily="2" charset="0"/>
            </a:endParaRPr>
          </a:p>
        </p:txBody>
      </p:sp>
      <p:sp>
        <p:nvSpPr>
          <p:cNvPr id="20" name="Content Placeholder 6"/>
          <p:cNvSpPr txBox="1">
            <a:spLocks/>
          </p:cNvSpPr>
          <p:nvPr/>
        </p:nvSpPr>
        <p:spPr bwMode="auto">
          <a:xfrm>
            <a:off x="6486144" y="5354572"/>
            <a:ext cx="1121664"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smtClean="0">
                <a:solidFill>
                  <a:srgbClr val="CC0099"/>
                </a:solidFill>
                <a:latin typeface="AR CENA" pitchFamily="2" charset="0"/>
              </a:rPr>
              <a:t>breathe</a:t>
            </a:r>
            <a:endParaRPr lang="en-US" dirty="0">
              <a:solidFill>
                <a:srgbClr val="CC0099"/>
              </a:solidFill>
              <a:latin typeface="AR CENA" pitchFamily="2" charset="0"/>
            </a:endParaRPr>
          </a:p>
        </p:txBody>
      </p:sp>
      <p:sp>
        <p:nvSpPr>
          <p:cNvPr id="21" name="Content Placeholder 6"/>
          <p:cNvSpPr txBox="1">
            <a:spLocks/>
          </p:cNvSpPr>
          <p:nvPr/>
        </p:nvSpPr>
        <p:spPr bwMode="auto">
          <a:xfrm>
            <a:off x="6534912" y="5824535"/>
            <a:ext cx="1121664"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smtClean="0">
                <a:solidFill>
                  <a:srgbClr val="CC0099"/>
                </a:solidFill>
                <a:latin typeface="AR CENA" pitchFamily="2" charset="0"/>
              </a:rPr>
              <a:t>simplify</a:t>
            </a:r>
            <a:endParaRPr lang="en-US" dirty="0">
              <a:solidFill>
                <a:srgbClr val="CC0099"/>
              </a:solidFill>
              <a:latin typeface="AR CENA" pitchFamily="2" charset="0"/>
            </a:endParaRPr>
          </a:p>
        </p:txBody>
      </p:sp>
      <p:sp>
        <p:nvSpPr>
          <p:cNvPr id="22" name="Content Placeholder 6"/>
          <p:cNvSpPr txBox="1">
            <a:spLocks/>
          </p:cNvSpPr>
          <p:nvPr/>
        </p:nvSpPr>
        <p:spPr bwMode="auto">
          <a:xfrm>
            <a:off x="6583680" y="6318882"/>
            <a:ext cx="1121664" cy="38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indent="0">
              <a:buFontTx/>
              <a:buNone/>
            </a:pPr>
            <a:r>
              <a:rPr lang="en-US" dirty="0" err="1" smtClean="0">
                <a:solidFill>
                  <a:srgbClr val="CC0099"/>
                </a:solidFill>
                <a:latin typeface="AR CENA" pitchFamily="2" charset="0"/>
              </a:rPr>
              <a:t>gamify</a:t>
            </a:r>
            <a:endParaRPr lang="en-US" dirty="0">
              <a:solidFill>
                <a:srgbClr val="CC0099"/>
              </a:solidFill>
              <a:latin typeface="AR CENA" pitchFamily="2" charset="0"/>
            </a:endParaRPr>
          </a:p>
        </p:txBody>
      </p:sp>
    </p:spTree>
    <p:extLst>
      <p:ext uri="{BB962C8B-B14F-4D97-AF65-F5344CB8AC3E}">
        <p14:creationId xmlns:p14="http://schemas.microsoft.com/office/powerpoint/2010/main" val="190688435"/>
      </p:ext>
    </p:extLst>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indent="-342900">
              <a:spcBef>
                <a:spcPct val="50000"/>
              </a:spcBef>
              <a:buBlip>
                <a:blip r:embed="rId2"/>
              </a:buBlip>
            </a:pPr>
            <a:r>
              <a:rPr lang="en-US" sz="3600" b="0" dirty="0" smtClean="0">
                <a:solidFill>
                  <a:srgbClr val="CC0099"/>
                </a:solidFill>
                <a:latin typeface="Cooper Black" pitchFamily="18" charset="0"/>
                <a:ea typeface="+mn-ea"/>
                <a:cs typeface="+mn-cs"/>
              </a:rPr>
              <a:t>Why do we GAMIFY ?</a:t>
            </a:r>
            <a:endParaRPr lang="en-US" sz="3600" b="0" dirty="0">
              <a:solidFill>
                <a:srgbClr val="CC0099"/>
              </a:solidFill>
              <a:latin typeface="Cooper Black" pitchFamily="18" charset="0"/>
              <a:ea typeface="+mn-ea"/>
              <a:cs typeface="+mn-cs"/>
            </a:endParaRPr>
          </a:p>
        </p:txBody>
      </p:sp>
      <p:sp>
        <p:nvSpPr>
          <p:cNvPr id="4" name="Content Placeholder 2"/>
          <p:cNvSpPr>
            <a:spLocks noGrp="1"/>
          </p:cNvSpPr>
          <p:nvPr>
            <p:ph idx="1"/>
          </p:nvPr>
        </p:nvSpPr>
        <p:spPr>
          <a:xfrm>
            <a:off x="1728216" y="1102804"/>
            <a:ext cx="7010400" cy="5310187"/>
          </a:xfrm>
        </p:spPr>
        <p:txBody>
          <a:bodyPr/>
          <a:lstStyle/>
          <a:p>
            <a:pPr>
              <a:buFont typeface="Arial"/>
              <a:buChar char="•"/>
            </a:pPr>
            <a:r>
              <a:rPr lang="en-US" dirty="0" smtClean="0">
                <a:solidFill>
                  <a:srgbClr val="00B050"/>
                </a:solidFill>
                <a:latin typeface="AR CENA" pitchFamily="2" charset="0"/>
              </a:rPr>
              <a:t>Immediate feedback for actions.</a:t>
            </a:r>
          </a:p>
          <a:p>
            <a:pPr>
              <a:buFont typeface="Arial"/>
              <a:buChar char="•"/>
            </a:pPr>
            <a:r>
              <a:rPr lang="en-US" dirty="0" smtClean="0">
                <a:solidFill>
                  <a:srgbClr val="0099FF"/>
                </a:solidFill>
                <a:latin typeface="AR CENA" pitchFamily="2" charset="0"/>
              </a:rPr>
              <a:t>A sense of accomplishment.</a:t>
            </a:r>
          </a:p>
          <a:p>
            <a:pPr>
              <a:buFont typeface="Arial"/>
              <a:buChar char="•"/>
            </a:pPr>
            <a:r>
              <a:rPr lang="en-US" dirty="0" smtClean="0">
                <a:solidFill>
                  <a:srgbClr val="C00000"/>
                </a:solidFill>
                <a:latin typeface="AR CENA" pitchFamily="2" charset="0"/>
              </a:rPr>
              <a:t>giving </a:t>
            </a:r>
            <a:r>
              <a:rPr lang="en-US" dirty="0">
                <a:solidFill>
                  <a:srgbClr val="C00000"/>
                </a:solidFill>
                <a:latin typeface="AR CENA" pitchFamily="2" charset="0"/>
              </a:rPr>
              <a:t>students ownership of their </a:t>
            </a:r>
            <a:r>
              <a:rPr lang="en-US" dirty="0" smtClean="0">
                <a:solidFill>
                  <a:srgbClr val="C00000"/>
                </a:solidFill>
                <a:latin typeface="AR CENA" pitchFamily="2" charset="0"/>
              </a:rPr>
              <a:t>learning</a:t>
            </a:r>
            <a:r>
              <a:rPr lang="en-US" baseline="30000" dirty="0">
                <a:solidFill>
                  <a:srgbClr val="C00000"/>
                </a:solidFill>
                <a:latin typeface="AR CENA" pitchFamily="2" charset="0"/>
              </a:rPr>
              <a:t>.</a:t>
            </a:r>
            <a:endParaRPr lang="en-US" dirty="0">
              <a:solidFill>
                <a:srgbClr val="C00000"/>
              </a:solidFill>
              <a:latin typeface="AR CENA" pitchFamily="2" charset="0"/>
            </a:endParaRPr>
          </a:p>
          <a:p>
            <a:pPr>
              <a:buFont typeface="Arial"/>
              <a:buChar char="•"/>
            </a:pPr>
            <a:r>
              <a:rPr lang="en-US" dirty="0">
                <a:solidFill>
                  <a:srgbClr val="7030A0"/>
                </a:solidFill>
                <a:latin typeface="AR CENA" pitchFamily="2" charset="0"/>
              </a:rPr>
              <a:t>opportunities for identity work through taking on alternate </a:t>
            </a:r>
            <a:r>
              <a:rPr lang="en-US" dirty="0" smtClean="0">
                <a:solidFill>
                  <a:srgbClr val="7030A0"/>
                </a:solidFill>
                <a:latin typeface="AR CENA" pitchFamily="2" charset="0"/>
              </a:rPr>
              <a:t>selves</a:t>
            </a:r>
            <a:r>
              <a:rPr lang="en-US" baseline="30000" dirty="0">
                <a:solidFill>
                  <a:srgbClr val="7030A0"/>
                </a:solidFill>
                <a:latin typeface="AR CENA" pitchFamily="2" charset="0"/>
              </a:rPr>
              <a:t>.</a:t>
            </a:r>
            <a:endParaRPr lang="en-US" dirty="0" smtClean="0">
              <a:solidFill>
                <a:srgbClr val="7030A0"/>
              </a:solidFill>
              <a:latin typeface="AR CENA" pitchFamily="2" charset="0"/>
            </a:endParaRPr>
          </a:p>
          <a:p>
            <a:pPr>
              <a:buFont typeface="Arial"/>
              <a:buChar char="•"/>
            </a:pPr>
            <a:r>
              <a:rPr lang="en-US" dirty="0" smtClean="0">
                <a:solidFill>
                  <a:srgbClr val="FFC000"/>
                </a:solidFill>
                <a:latin typeface="AR CENA" pitchFamily="2" charset="0"/>
              </a:rPr>
              <a:t>freedom to fail and try again without negative repercussions</a:t>
            </a:r>
            <a:r>
              <a:rPr lang="en-US" baseline="30000" dirty="0">
                <a:solidFill>
                  <a:srgbClr val="FFC000"/>
                </a:solidFill>
                <a:latin typeface="AR CENA" pitchFamily="2" charset="0"/>
              </a:rPr>
              <a:t>.</a:t>
            </a:r>
            <a:endParaRPr lang="en-US" dirty="0" smtClean="0">
              <a:solidFill>
                <a:srgbClr val="FFC000"/>
              </a:solidFill>
              <a:latin typeface="AR CENA" pitchFamily="2" charset="0"/>
            </a:endParaRPr>
          </a:p>
          <a:p>
            <a:pPr>
              <a:buFont typeface="Arial"/>
              <a:buChar char="•"/>
            </a:pPr>
            <a:r>
              <a:rPr lang="en-US" dirty="0" smtClean="0">
                <a:solidFill>
                  <a:srgbClr val="CC3300"/>
                </a:solidFill>
                <a:latin typeface="AR CENA" pitchFamily="2" charset="0"/>
              </a:rPr>
              <a:t>chances </a:t>
            </a:r>
            <a:r>
              <a:rPr lang="en-US" dirty="0">
                <a:solidFill>
                  <a:srgbClr val="CC3300"/>
                </a:solidFill>
                <a:latin typeface="AR CENA" pitchFamily="2" charset="0"/>
              </a:rPr>
              <a:t>to increase fun and joy in the </a:t>
            </a:r>
            <a:r>
              <a:rPr lang="en-US" dirty="0" smtClean="0">
                <a:solidFill>
                  <a:srgbClr val="CC3300"/>
                </a:solidFill>
                <a:latin typeface="AR CENA" pitchFamily="2" charset="0"/>
              </a:rPr>
              <a:t>classroom</a:t>
            </a:r>
            <a:r>
              <a:rPr lang="en-US" baseline="30000" dirty="0">
                <a:solidFill>
                  <a:srgbClr val="CC3300"/>
                </a:solidFill>
                <a:latin typeface="AR CENA" pitchFamily="2" charset="0"/>
              </a:rPr>
              <a:t>.</a:t>
            </a:r>
            <a:endParaRPr lang="en-US" dirty="0">
              <a:solidFill>
                <a:srgbClr val="CC3300"/>
              </a:solidFill>
              <a:latin typeface="AR CENA" pitchFamily="2" charset="0"/>
            </a:endParaRPr>
          </a:p>
          <a:p>
            <a:pPr>
              <a:buFont typeface="Arial"/>
              <a:buChar char="•"/>
            </a:pPr>
            <a:r>
              <a:rPr lang="en-US" dirty="0" smtClean="0">
                <a:solidFill>
                  <a:srgbClr val="FF0066"/>
                </a:solidFill>
                <a:latin typeface="AR CENA" pitchFamily="2" charset="0"/>
              </a:rPr>
              <a:t>making </a:t>
            </a:r>
            <a:r>
              <a:rPr lang="en-US" dirty="0">
                <a:solidFill>
                  <a:srgbClr val="FF0066"/>
                </a:solidFill>
                <a:latin typeface="AR CENA" pitchFamily="2" charset="0"/>
              </a:rPr>
              <a:t>learning </a:t>
            </a:r>
            <a:r>
              <a:rPr lang="en-US" dirty="0" smtClean="0">
                <a:solidFill>
                  <a:srgbClr val="FF0066"/>
                </a:solidFill>
                <a:latin typeface="AR CENA" pitchFamily="2" charset="0"/>
              </a:rPr>
              <a:t>visible</a:t>
            </a:r>
            <a:endParaRPr lang="en-US" dirty="0">
              <a:solidFill>
                <a:srgbClr val="FF0066"/>
              </a:solidFill>
              <a:latin typeface="AR CENA" pitchFamily="2" charset="0"/>
            </a:endParaRPr>
          </a:p>
          <a:p>
            <a:pPr>
              <a:buFont typeface="Arial"/>
              <a:buChar char="•"/>
            </a:pPr>
            <a:r>
              <a:rPr lang="en-US" dirty="0">
                <a:solidFill>
                  <a:schemeClr val="accent2">
                    <a:lumMod val="75000"/>
                  </a:schemeClr>
                </a:solidFill>
                <a:latin typeface="AR CENA" pitchFamily="2" charset="0"/>
              </a:rPr>
              <a:t>providing a manageable set of subtasks and tasks</a:t>
            </a:r>
          </a:p>
          <a:p>
            <a:pPr>
              <a:buFont typeface="Arial"/>
              <a:buChar char="•"/>
            </a:pPr>
            <a:r>
              <a:rPr lang="en-US" dirty="0">
                <a:solidFill>
                  <a:srgbClr val="006666"/>
                </a:solidFill>
                <a:latin typeface="AR CENA" pitchFamily="2" charset="0"/>
              </a:rPr>
              <a:t>inspiring students to discover </a:t>
            </a:r>
            <a:r>
              <a:rPr lang="en-US" dirty="0" smtClean="0">
                <a:solidFill>
                  <a:srgbClr val="006666"/>
                </a:solidFill>
                <a:latin typeface="AR CENA" pitchFamily="2" charset="0"/>
              </a:rPr>
              <a:t>many motivators </a:t>
            </a:r>
            <a:r>
              <a:rPr lang="en-US" dirty="0">
                <a:solidFill>
                  <a:srgbClr val="006666"/>
                </a:solidFill>
                <a:latin typeface="AR CENA" pitchFamily="2" charset="0"/>
              </a:rPr>
              <a:t>for </a:t>
            </a:r>
            <a:r>
              <a:rPr lang="en-US" dirty="0" smtClean="0">
                <a:solidFill>
                  <a:srgbClr val="006666"/>
                </a:solidFill>
                <a:latin typeface="AR CENA" pitchFamily="2" charset="0"/>
              </a:rPr>
              <a:t>learning </a:t>
            </a:r>
          </a:p>
          <a:p>
            <a:pPr>
              <a:buFont typeface="Arial"/>
              <a:buChar char="•"/>
            </a:pPr>
            <a:endParaRPr lang="en-US" sz="2000" dirty="0" smtClean="0">
              <a:solidFill>
                <a:srgbClr val="006666"/>
              </a:solidFill>
              <a:latin typeface="AR CENA" pitchFamily="2" charset="0"/>
            </a:endParaRPr>
          </a:p>
          <a:p>
            <a:pPr>
              <a:buFont typeface="Arial"/>
              <a:buChar char="•"/>
            </a:pPr>
            <a:endParaRPr lang="en-US" sz="2000" dirty="0">
              <a:solidFill>
                <a:srgbClr val="006666"/>
              </a:solidFill>
              <a:latin typeface="AR CENA" pitchFamily="2" charset="0"/>
            </a:endParaRPr>
          </a:p>
          <a:p>
            <a:endParaRPr lang="en-US" dirty="0"/>
          </a:p>
        </p:txBody>
      </p:sp>
    </p:spTree>
    <p:extLst>
      <p:ext uri="{BB962C8B-B14F-4D97-AF65-F5344CB8AC3E}">
        <p14:creationId xmlns:p14="http://schemas.microsoft.com/office/powerpoint/2010/main" val="3061891412"/>
      </p:ext>
    </p:extLst>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008632" y="1038925"/>
            <a:ext cx="5711128" cy="838200"/>
          </a:xfrm>
          <a:solidFill>
            <a:srgbClr val="FFCCFF"/>
          </a:solidFill>
          <a:effectLst>
            <a:glow rad="228600">
              <a:srgbClr val="7030A0">
                <a:alpha val="40000"/>
              </a:srgbClr>
            </a:glow>
          </a:effectLst>
        </p:spPr>
        <p:txBody>
          <a:bodyPr/>
          <a:lstStyle/>
          <a:p>
            <a:pPr algn="ctr">
              <a:spcBef>
                <a:spcPct val="50000"/>
              </a:spcBef>
            </a:pPr>
            <a:r>
              <a:rPr lang="en-US" sz="3600" b="0" dirty="0">
                <a:solidFill>
                  <a:schemeClr val="accent6">
                    <a:lumMod val="75000"/>
                  </a:schemeClr>
                </a:solidFill>
                <a:latin typeface="Cooper Black" pitchFamily="18" charset="0"/>
                <a:ea typeface="+mn-ea"/>
                <a:cs typeface="+mn-cs"/>
              </a:rPr>
              <a:t>Let`s</a:t>
            </a:r>
            <a:r>
              <a:rPr lang="en-US" sz="3600" b="0" dirty="0" smtClean="0">
                <a:solidFill>
                  <a:schemeClr val="accent6">
                    <a:lumMod val="75000"/>
                  </a:schemeClr>
                </a:solidFill>
                <a:latin typeface="Cooper Black" pitchFamily="18" charset="0"/>
                <a:ea typeface="+mn-ea"/>
                <a:cs typeface="+mn-cs"/>
              </a:rPr>
              <a:t>  GAMIFY ?</a:t>
            </a:r>
            <a:endParaRPr lang="en-US" sz="3600" b="0" dirty="0">
              <a:solidFill>
                <a:schemeClr val="accent6">
                  <a:lumMod val="75000"/>
                </a:schemeClr>
              </a:solidFill>
              <a:latin typeface="Cooper Black" pitchFamily="18" charset="0"/>
              <a:ea typeface="+mn-ea"/>
              <a:cs typeface="+mn-cs"/>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1648" y="192343"/>
            <a:ext cx="1053466" cy="1053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10"/>
          <p:cNvSpPr txBox="1">
            <a:spLocks noChangeArrowheads="1"/>
          </p:cNvSpPr>
          <p:nvPr/>
        </p:nvSpPr>
        <p:spPr bwMode="auto">
          <a:xfrm>
            <a:off x="1752600" y="164148"/>
            <a:ext cx="3282696"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accent1">
                    <a:lumMod val="50000"/>
                  </a:schemeClr>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pPr marL="342900" indent="-342900">
              <a:spcBef>
                <a:spcPct val="50000"/>
              </a:spcBef>
              <a:buFontTx/>
              <a:buBlip>
                <a:blip r:embed="rId3"/>
              </a:buBlip>
            </a:pPr>
            <a:r>
              <a:rPr lang="en-US" sz="3600" b="0" dirty="0" smtClean="0">
                <a:solidFill>
                  <a:srgbClr val="CC0099"/>
                </a:solidFill>
                <a:latin typeface="Cooper Black" pitchFamily="18" charset="0"/>
                <a:ea typeface="+mn-ea"/>
                <a:cs typeface="+mn-cs"/>
              </a:rPr>
              <a:t> Task 4 ….</a:t>
            </a:r>
            <a:endParaRPr lang="en-US" sz="2400" u="sng" dirty="0">
              <a:solidFill>
                <a:srgbClr val="CC0099"/>
              </a:solidFill>
              <a:latin typeface="AR CENA" pitchFamily="2" charset="0"/>
              <a:ea typeface="+mn-ea"/>
              <a:cs typeface="+mn-cs"/>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8269" y="2243328"/>
            <a:ext cx="2734168" cy="3628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8632" y="2243328"/>
            <a:ext cx="2770632" cy="3628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4899460"/>
      </p:ext>
    </p:extLst>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buBlip>
                <a:blip r:embed="rId2"/>
              </a:buBlip>
            </a:pPr>
            <a:r>
              <a:rPr lang="en-US" sz="3600" b="0" dirty="0">
                <a:solidFill>
                  <a:srgbClr val="CC0099"/>
                </a:solidFill>
                <a:latin typeface="Cooper Black" pitchFamily="18" charset="0"/>
                <a:ea typeface="+mn-ea"/>
                <a:cs typeface="+mn-cs"/>
              </a:rPr>
              <a:t>Task</a:t>
            </a:r>
          </a:p>
        </p:txBody>
      </p:sp>
      <p:sp>
        <p:nvSpPr>
          <p:cNvPr id="3" name="Content Placeholder 2"/>
          <p:cNvSpPr>
            <a:spLocks noGrp="1"/>
          </p:cNvSpPr>
          <p:nvPr>
            <p:ph idx="1"/>
          </p:nvPr>
        </p:nvSpPr>
        <p:spPr>
          <a:xfrm>
            <a:off x="3179064" y="1274159"/>
            <a:ext cx="3477768" cy="652843"/>
          </a:xfrm>
        </p:spPr>
        <p:txBody>
          <a:bodyPr/>
          <a:lstStyle/>
          <a:p>
            <a:pPr marL="0" indent="0">
              <a:buNone/>
            </a:pPr>
            <a:r>
              <a:rPr lang="en-US" sz="4000" b="1" u="sng" dirty="0" smtClean="0">
                <a:solidFill>
                  <a:srgbClr val="7030A0"/>
                </a:solidFill>
                <a:latin typeface="AR CENA" pitchFamily="2" charset="0"/>
              </a:rPr>
              <a:t>The word chain</a:t>
            </a:r>
            <a:endParaRPr lang="en-US" sz="4000" b="1" u="sng" dirty="0">
              <a:solidFill>
                <a:srgbClr val="7030A0"/>
              </a:solidFill>
              <a:latin typeface="AR CENA" pitchFamily="2" charset="0"/>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9071" y="265494"/>
            <a:ext cx="1335087" cy="1335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0667" b="93000" l="2667" r="97000"/>
                    </a14:imgEffect>
                  </a14:imgLayer>
                </a14:imgProps>
              </a:ext>
              <a:ext uri="{28A0092B-C50C-407E-A947-70E740481C1C}">
                <a14:useLocalDpi xmlns:a14="http://schemas.microsoft.com/office/drawing/2010/main" val="0"/>
              </a:ext>
            </a:extLst>
          </a:blip>
          <a:srcRect t="21849" b="21526"/>
          <a:stretch/>
        </p:blipFill>
        <p:spPr bwMode="auto">
          <a:xfrm>
            <a:off x="2231073" y="2389632"/>
            <a:ext cx="4952238" cy="2804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514340"/>
      </p:ext>
    </p:extLst>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99716" y="1590485"/>
            <a:ext cx="5498592" cy="982027"/>
          </a:xfrm>
          <a:solidFill>
            <a:srgbClr val="FFCCFF"/>
          </a:solidFill>
          <a:effectLst>
            <a:glow rad="228600">
              <a:schemeClr val="accent5">
                <a:lumMod val="50000"/>
                <a:alpha val="40000"/>
              </a:schemeClr>
            </a:glow>
          </a:effectLst>
        </p:spPr>
        <p:txBody>
          <a:bodyPr/>
          <a:lstStyle/>
          <a:p>
            <a:pPr marL="0" indent="0" algn="ctr">
              <a:buNone/>
            </a:pPr>
            <a:r>
              <a:rPr lang="en-US" sz="4400" dirty="0" smtClean="0">
                <a:solidFill>
                  <a:srgbClr val="006666"/>
                </a:solidFill>
                <a:latin typeface="AR CENA" pitchFamily="2" charset="0"/>
              </a:rPr>
              <a:t>Enjoyment is </a:t>
            </a:r>
            <a:r>
              <a:rPr lang="en-US" sz="4400" b="1" dirty="0" smtClean="0">
                <a:solidFill>
                  <a:srgbClr val="006666"/>
                </a:solidFill>
                <a:latin typeface="AR CENA" pitchFamily="2" charset="0"/>
              </a:rPr>
              <a:t>ENOUGH</a:t>
            </a:r>
            <a:endParaRPr lang="en-US" sz="4400" b="1" dirty="0">
              <a:solidFill>
                <a:srgbClr val="006666"/>
              </a:solidFill>
              <a:latin typeface="AR CENA" pitchFamily="2" charset="0"/>
            </a:endParaRPr>
          </a:p>
        </p:txBody>
      </p:sp>
      <p:sp>
        <p:nvSpPr>
          <p:cNvPr id="4" name="Title 1"/>
          <p:cNvSpPr>
            <a:spLocks noGrp="1"/>
          </p:cNvSpPr>
          <p:nvPr>
            <p:ph type="title"/>
          </p:nvPr>
        </p:nvSpPr>
        <p:spPr/>
        <p:txBody>
          <a:bodyPr/>
          <a:lstStyle/>
          <a:p>
            <a:pPr marL="342900" indent="-342900">
              <a:spcBef>
                <a:spcPct val="50000"/>
              </a:spcBef>
              <a:buBlip>
                <a:blip r:embed="rId2"/>
              </a:buBlip>
            </a:pPr>
            <a:r>
              <a:rPr lang="en-US" sz="3600" b="0" dirty="0" smtClean="0">
                <a:solidFill>
                  <a:srgbClr val="CC0099"/>
                </a:solidFill>
                <a:latin typeface="Cooper Black" pitchFamily="18" charset="0"/>
                <a:ea typeface="+mn-ea"/>
                <a:cs typeface="+mn-cs"/>
              </a:rPr>
              <a:t> Assumption  2 :</a:t>
            </a:r>
            <a:endParaRPr lang="en-US" sz="3600" b="0" dirty="0">
              <a:solidFill>
                <a:srgbClr val="CC0099"/>
              </a:solidFill>
              <a:latin typeface="Cooper Black" pitchFamily="18" charset="0"/>
              <a:ea typeface="+mn-ea"/>
              <a:cs typeface="+mn-cs"/>
            </a:endParaRPr>
          </a:p>
        </p:txBody>
      </p:sp>
      <p:sp>
        <p:nvSpPr>
          <p:cNvPr id="5" name="Title 1"/>
          <p:cNvSpPr txBox="1">
            <a:spLocks/>
          </p:cNvSpPr>
          <p:nvPr/>
        </p:nvSpPr>
        <p:spPr bwMode="auto">
          <a:xfrm>
            <a:off x="3343656" y="4511040"/>
            <a:ext cx="3605784" cy="1042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accent1">
                    <a:lumMod val="50000"/>
                  </a:schemeClr>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r>
              <a:rPr lang="en-US" sz="6600" b="0" dirty="0" smtClean="0">
                <a:solidFill>
                  <a:srgbClr val="CC0099"/>
                </a:solidFill>
                <a:latin typeface="Cooper Black" pitchFamily="18" charset="0"/>
                <a:ea typeface="+mn-ea"/>
                <a:cs typeface="+mn-cs"/>
              </a:rPr>
              <a:t>FALSE </a:t>
            </a:r>
            <a:endParaRPr lang="en-US" sz="6600" b="0" dirty="0">
              <a:solidFill>
                <a:srgbClr val="CC0099"/>
              </a:solidFill>
              <a:latin typeface="Cooper Black" pitchFamily="18" charset="0"/>
              <a:ea typeface="+mn-ea"/>
              <a:cs typeface="+mn-cs"/>
            </a:endParaRPr>
          </a:p>
        </p:txBody>
      </p:sp>
    </p:spTree>
    <p:extLst>
      <p:ext uri="{BB962C8B-B14F-4D97-AF65-F5344CB8AC3E}">
        <p14:creationId xmlns:p14="http://schemas.microsoft.com/office/powerpoint/2010/main" val="2588204343"/>
      </p:ext>
    </p:extLst>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719072" y="1079945"/>
            <a:ext cx="7010400" cy="3357943"/>
          </a:xfrm>
        </p:spPr>
        <p:txBody>
          <a:bodyPr/>
          <a:lstStyle/>
          <a:p>
            <a:r>
              <a:rPr lang="en-US" sz="2800" dirty="0">
                <a:solidFill>
                  <a:srgbClr val="006666"/>
                </a:solidFill>
                <a:latin typeface="AR CENA" pitchFamily="2" charset="0"/>
              </a:rPr>
              <a:t>E</a:t>
            </a:r>
            <a:r>
              <a:rPr lang="en-US" sz="2800" dirty="0" smtClean="0">
                <a:solidFill>
                  <a:srgbClr val="006666"/>
                </a:solidFill>
                <a:latin typeface="AR CENA" pitchFamily="2" charset="0"/>
              </a:rPr>
              <a:t>njoyment </a:t>
            </a:r>
            <a:r>
              <a:rPr lang="en-US" sz="2800" dirty="0">
                <a:solidFill>
                  <a:srgbClr val="006666"/>
                </a:solidFill>
                <a:latin typeface="AR CENA" pitchFamily="2" charset="0"/>
              </a:rPr>
              <a:t>itself is not enough to make an experience </a:t>
            </a:r>
            <a:r>
              <a:rPr lang="en-US" sz="2800" dirty="0" smtClean="0">
                <a:solidFill>
                  <a:srgbClr val="006666"/>
                </a:solidFill>
                <a:latin typeface="AR CENA" pitchFamily="2" charset="0"/>
              </a:rPr>
              <a:t>educational and </a:t>
            </a:r>
            <a:r>
              <a:rPr lang="en-US" sz="2800" dirty="0" err="1" smtClean="0">
                <a:solidFill>
                  <a:srgbClr val="006666"/>
                </a:solidFill>
                <a:latin typeface="AR CENA" pitchFamily="2" charset="0"/>
              </a:rPr>
              <a:t>gamified</a:t>
            </a:r>
            <a:r>
              <a:rPr lang="en-US" sz="2800" dirty="0" smtClean="0">
                <a:solidFill>
                  <a:srgbClr val="006666"/>
                </a:solidFill>
                <a:latin typeface="AR CENA" pitchFamily="2" charset="0"/>
              </a:rPr>
              <a:t>. </a:t>
            </a:r>
            <a:r>
              <a:rPr lang="en-US" sz="2800" dirty="0">
                <a:solidFill>
                  <a:srgbClr val="006666"/>
                </a:solidFill>
                <a:latin typeface="AR CENA" pitchFamily="2" charset="0"/>
              </a:rPr>
              <a:t>A teacher should take this into consideration when planning "fun" activities. The value of an experience is linked to the effect it has on an individuals present, future, and the extent to which it allows them to actively contribute to society.</a:t>
            </a:r>
            <a:br>
              <a:rPr lang="en-US" sz="2800" dirty="0">
                <a:solidFill>
                  <a:srgbClr val="006666"/>
                </a:solidFill>
                <a:latin typeface="AR CENA" pitchFamily="2" charset="0"/>
              </a:rPr>
            </a:br>
            <a:endParaRPr lang="en-US" dirty="0">
              <a:solidFill>
                <a:srgbClr val="006666"/>
              </a:solidFill>
              <a:latin typeface="AR CENA" pitchFamily="2" charset="0"/>
            </a:endParaRPr>
          </a:p>
        </p:txBody>
      </p:sp>
      <p:sp>
        <p:nvSpPr>
          <p:cNvPr id="6" name="Title 1"/>
          <p:cNvSpPr>
            <a:spLocks noGrp="1"/>
          </p:cNvSpPr>
          <p:nvPr>
            <p:ph type="title"/>
          </p:nvPr>
        </p:nvSpPr>
        <p:spPr/>
        <p:txBody>
          <a:bodyPr/>
          <a:lstStyle/>
          <a:p>
            <a:pPr marL="571500" indent="-571500">
              <a:buBlip>
                <a:blip r:embed="rId2"/>
              </a:buBlip>
            </a:pPr>
            <a:r>
              <a:rPr lang="en-US" sz="3600" b="0" dirty="0" smtClean="0">
                <a:solidFill>
                  <a:srgbClr val="CC0099"/>
                </a:solidFill>
                <a:latin typeface="Cooper Black" pitchFamily="18" charset="0"/>
                <a:ea typeface="+mn-ea"/>
                <a:cs typeface="+mn-cs"/>
              </a:rPr>
              <a:t>enjoyment is not enough </a:t>
            </a:r>
            <a:endParaRPr lang="en-US" sz="3600" b="0" dirty="0">
              <a:solidFill>
                <a:srgbClr val="CC0099"/>
              </a:solidFill>
              <a:latin typeface="Cooper Black" pitchFamily="18" charset="0"/>
              <a:ea typeface="+mn-ea"/>
              <a:cs typeface="+mn-cs"/>
            </a:endParaRPr>
          </a:p>
        </p:txBody>
      </p:sp>
      <p:sp>
        <p:nvSpPr>
          <p:cNvPr id="7" name="Title 1"/>
          <p:cNvSpPr txBox="1">
            <a:spLocks/>
          </p:cNvSpPr>
          <p:nvPr/>
        </p:nvSpPr>
        <p:spPr bwMode="auto">
          <a:xfrm>
            <a:off x="1719072" y="4427220"/>
            <a:ext cx="7144512" cy="1778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accent1">
                    <a:lumMod val="50000"/>
                  </a:schemeClr>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a:lstStyle>
          <a:p>
            <a:r>
              <a:rPr lang="en-US" sz="2800" b="0" dirty="0" smtClean="0">
                <a:solidFill>
                  <a:srgbClr val="CC0099"/>
                </a:solidFill>
                <a:latin typeface="Cooper Black" pitchFamily="18" charset="0"/>
              </a:rPr>
              <a:t>Enjoyment is not enough. Other elements should be considered.                 ( </a:t>
            </a:r>
            <a:r>
              <a:rPr lang="en-US" sz="2800" b="0" dirty="0" smtClean="0">
                <a:solidFill>
                  <a:srgbClr val="FFC000"/>
                </a:solidFill>
                <a:latin typeface="Cooper Black" pitchFamily="18" charset="0"/>
              </a:rPr>
              <a:t>engagement</a:t>
            </a:r>
            <a:r>
              <a:rPr lang="en-US" sz="2800" b="0" dirty="0" smtClean="0">
                <a:solidFill>
                  <a:srgbClr val="CC0099"/>
                </a:solidFill>
                <a:latin typeface="Cooper Black" pitchFamily="18" charset="0"/>
              </a:rPr>
              <a:t>, </a:t>
            </a:r>
            <a:r>
              <a:rPr lang="en-US" sz="2800" b="0" dirty="0" smtClean="0">
                <a:solidFill>
                  <a:srgbClr val="00B0F0"/>
                </a:solidFill>
                <a:latin typeface="Cooper Black" pitchFamily="18" charset="0"/>
              </a:rPr>
              <a:t>feedback</a:t>
            </a:r>
            <a:r>
              <a:rPr lang="en-US" sz="2800" b="0" dirty="0" smtClean="0">
                <a:solidFill>
                  <a:srgbClr val="CC0099"/>
                </a:solidFill>
                <a:latin typeface="Cooper Black" pitchFamily="18" charset="0"/>
              </a:rPr>
              <a:t>, </a:t>
            </a:r>
            <a:r>
              <a:rPr lang="en-US" sz="2800" b="0" dirty="0" smtClean="0">
                <a:solidFill>
                  <a:srgbClr val="7030A0"/>
                </a:solidFill>
                <a:latin typeface="Cooper Black" pitchFamily="18" charset="0"/>
              </a:rPr>
              <a:t>challenge </a:t>
            </a:r>
            <a:r>
              <a:rPr lang="en-US" sz="2800" b="0" dirty="0" smtClean="0">
                <a:solidFill>
                  <a:srgbClr val="CC0099"/>
                </a:solidFill>
                <a:latin typeface="Cooper Black" pitchFamily="18" charset="0"/>
              </a:rPr>
              <a:t>and </a:t>
            </a:r>
            <a:r>
              <a:rPr lang="en-US" sz="2800" b="0" dirty="0" smtClean="0">
                <a:solidFill>
                  <a:srgbClr val="00B050"/>
                </a:solidFill>
                <a:latin typeface="Cooper Black" pitchFamily="18" charset="0"/>
              </a:rPr>
              <a:t>socializing</a:t>
            </a:r>
            <a:r>
              <a:rPr lang="en-US" sz="2800" b="0" dirty="0" smtClean="0">
                <a:solidFill>
                  <a:srgbClr val="CC0099"/>
                </a:solidFill>
                <a:latin typeface="Cooper Black" pitchFamily="18" charset="0"/>
              </a:rPr>
              <a:t>)</a:t>
            </a:r>
            <a:endParaRPr lang="en-US" sz="2800" b="0" dirty="0">
              <a:solidFill>
                <a:srgbClr val="CC0099"/>
              </a:solidFill>
              <a:latin typeface="Cooper Black" pitchFamily="18" charset="0"/>
            </a:endParaRPr>
          </a:p>
        </p:txBody>
      </p:sp>
    </p:spTree>
    <p:extLst>
      <p:ext uri="{BB962C8B-B14F-4D97-AF65-F5344CB8AC3E}">
        <p14:creationId xmlns:p14="http://schemas.microsoft.com/office/powerpoint/2010/main" val="2529463272"/>
      </p:ext>
    </p:extLst>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752600" y="304800"/>
            <a:ext cx="2136648" cy="838200"/>
          </a:xfrm>
        </p:spPr>
        <p:txBody>
          <a:bodyPr/>
          <a:lstStyle/>
          <a:p>
            <a:pPr marL="571500" indent="-571500">
              <a:buBlip>
                <a:blip r:embed="rId2"/>
              </a:buBlip>
            </a:pPr>
            <a:r>
              <a:rPr lang="en-US" sz="3600" b="0" dirty="0" smtClean="0">
                <a:solidFill>
                  <a:srgbClr val="CC0099"/>
                </a:solidFill>
                <a:latin typeface="Cooper Black" pitchFamily="18" charset="0"/>
                <a:ea typeface="+mn-ea"/>
                <a:cs typeface="+mn-cs"/>
              </a:rPr>
              <a:t>Task</a:t>
            </a:r>
            <a:endParaRPr lang="en-US" sz="3600" b="0" dirty="0">
              <a:solidFill>
                <a:srgbClr val="CC0099"/>
              </a:solidFill>
              <a:latin typeface="Cooper Black" pitchFamily="18" charset="0"/>
              <a:ea typeface="+mn-ea"/>
              <a:cs typeface="+mn-cs"/>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5647" y="314262"/>
            <a:ext cx="1335087" cy="1335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0754" y="1100201"/>
            <a:ext cx="4108958" cy="5475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3891169"/>
      </p:ext>
    </p:extLst>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4206" y="395669"/>
            <a:ext cx="6827520" cy="835723"/>
          </a:xfrm>
          <a:solidFill>
            <a:srgbClr val="FFCCFF"/>
          </a:solidFill>
        </p:spPr>
        <p:txBody>
          <a:bodyPr/>
          <a:lstStyle/>
          <a:p>
            <a:pPr marL="571500" indent="-571500">
              <a:spcBef>
                <a:spcPct val="0"/>
              </a:spcBef>
              <a:buBlip>
                <a:blip r:embed="rId2"/>
              </a:buBlip>
            </a:pPr>
            <a:r>
              <a:rPr lang="en-US" sz="3600" dirty="0" err="1">
                <a:solidFill>
                  <a:srgbClr val="CC0099"/>
                </a:solidFill>
                <a:latin typeface="Cooper Black" pitchFamily="18" charset="0"/>
              </a:rPr>
              <a:t>Gamification</a:t>
            </a:r>
            <a:r>
              <a:rPr lang="en-US" sz="3600" dirty="0">
                <a:solidFill>
                  <a:srgbClr val="CC0099"/>
                </a:solidFill>
                <a:latin typeface="Cooper Black" pitchFamily="18" charset="0"/>
              </a:rPr>
              <a:t>  = </a:t>
            </a:r>
            <a:r>
              <a:rPr lang="en-US" sz="3600" dirty="0" smtClean="0">
                <a:solidFill>
                  <a:srgbClr val="CC0099"/>
                </a:solidFill>
                <a:latin typeface="Cooper Black" pitchFamily="18" charset="0"/>
              </a:rPr>
              <a:t> Three </a:t>
            </a:r>
            <a:r>
              <a:rPr lang="en-US" sz="3600" dirty="0" err="1" smtClean="0">
                <a:solidFill>
                  <a:srgbClr val="CC0099"/>
                </a:solidFill>
                <a:latin typeface="Cooper Black" pitchFamily="18" charset="0"/>
              </a:rPr>
              <a:t>Fs</a:t>
            </a:r>
            <a:r>
              <a:rPr lang="en-US" sz="3600" dirty="0">
                <a:solidFill>
                  <a:srgbClr val="CC0099"/>
                </a:solidFill>
                <a:latin typeface="Cooper Black" pitchFamily="18" charset="0"/>
              </a:rPr>
              <a:t>. </a:t>
            </a:r>
          </a:p>
        </p:txBody>
      </p:sp>
      <p:pic>
        <p:nvPicPr>
          <p:cNvPr id="9218"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124" b="93814" l="7336" r="89575"/>
                    </a14:imgEffect>
                  </a14:imgLayer>
                </a14:imgProps>
              </a:ext>
              <a:ext uri="{28A0092B-C50C-407E-A947-70E740481C1C}">
                <a14:useLocalDpi xmlns:a14="http://schemas.microsoft.com/office/drawing/2010/main" val="0"/>
              </a:ext>
            </a:extLst>
          </a:blip>
          <a:srcRect l="16233" t="5632" r="14523" b="4118"/>
          <a:stretch/>
        </p:blipFill>
        <p:spPr bwMode="auto">
          <a:xfrm>
            <a:off x="2438398" y="1487422"/>
            <a:ext cx="5279137" cy="5153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285513" y="4064331"/>
            <a:ext cx="1085554" cy="1508105"/>
          </a:xfrm>
          <a:prstGeom prst="rect">
            <a:avLst/>
          </a:prstGeom>
          <a:noFill/>
        </p:spPr>
        <p:txBody>
          <a:bodyPr wrap="none" lIns="91440" tIns="45720" rIns="91440" bIns="45720">
            <a:spAutoFit/>
          </a:bodyPr>
          <a:lstStyle/>
          <a:p>
            <a:pPr algn="ctr"/>
            <a:r>
              <a:rPr lang="en-US" sz="11500" b="1" cap="none" spc="0" dirty="0" smtClean="0">
                <a:ln w="1905"/>
                <a:solidFill>
                  <a:schemeClr val="accent2">
                    <a:lumMod val="50000"/>
                  </a:schemeClr>
                </a:solidFill>
                <a:effectLst>
                  <a:innerShdw blurRad="69850" dist="43180" dir="5400000">
                    <a:srgbClr val="000000">
                      <a:alpha val="65000"/>
                    </a:srgbClr>
                  </a:innerShdw>
                </a:effectLst>
              </a:rPr>
              <a:t>F</a:t>
            </a:r>
            <a:endParaRPr lang="en-US" sz="5400" b="1" cap="none" spc="0" dirty="0">
              <a:ln w="1905"/>
              <a:solidFill>
                <a:schemeClr val="accent2">
                  <a:lumMod val="50000"/>
                </a:schemeClr>
              </a:solidFill>
              <a:effectLst>
                <a:innerShdw blurRad="69850" dist="43180" dir="5400000">
                  <a:srgbClr val="000000">
                    <a:alpha val="65000"/>
                  </a:srgbClr>
                </a:innerShdw>
              </a:effectLst>
            </a:endParaRPr>
          </a:p>
        </p:txBody>
      </p:sp>
      <p:sp>
        <p:nvSpPr>
          <p:cNvPr id="7" name="Rectangle 6"/>
          <p:cNvSpPr/>
          <p:nvPr/>
        </p:nvSpPr>
        <p:spPr>
          <a:xfrm>
            <a:off x="5790969" y="4064330"/>
            <a:ext cx="1085554" cy="1508105"/>
          </a:xfrm>
          <a:prstGeom prst="rect">
            <a:avLst/>
          </a:prstGeom>
          <a:noFill/>
        </p:spPr>
        <p:txBody>
          <a:bodyPr wrap="none" lIns="91440" tIns="45720" rIns="91440" bIns="45720">
            <a:spAutoFit/>
          </a:bodyPr>
          <a:lstStyle/>
          <a:p>
            <a:pPr algn="ctr"/>
            <a:r>
              <a:rPr lang="en-US" sz="11500" b="1" cap="none" spc="0" dirty="0" smtClean="0">
                <a:ln w="1905"/>
                <a:solidFill>
                  <a:schemeClr val="accent2">
                    <a:lumMod val="50000"/>
                  </a:schemeClr>
                </a:solidFill>
                <a:effectLst>
                  <a:innerShdw blurRad="69850" dist="43180" dir="5400000">
                    <a:srgbClr val="000000">
                      <a:alpha val="65000"/>
                    </a:srgbClr>
                  </a:innerShdw>
                </a:effectLst>
              </a:rPr>
              <a:t>F</a:t>
            </a:r>
            <a:endParaRPr lang="en-US" sz="5400" b="1" cap="none" spc="0" dirty="0">
              <a:ln w="1905"/>
              <a:solidFill>
                <a:schemeClr val="accent2">
                  <a:lumMod val="50000"/>
                </a:schemeClr>
              </a:solidFill>
              <a:effectLst>
                <a:innerShdw blurRad="69850" dist="43180" dir="5400000">
                  <a:srgbClr val="000000">
                    <a:alpha val="65000"/>
                  </a:srgbClr>
                </a:innerShdw>
              </a:effectLst>
            </a:endParaRPr>
          </a:p>
        </p:txBody>
      </p:sp>
      <p:sp>
        <p:nvSpPr>
          <p:cNvPr id="8" name="Rectangle 7"/>
          <p:cNvSpPr/>
          <p:nvPr/>
        </p:nvSpPr>
        <p:spPr>
          <a:xfrm>
            <a:off x="4371067" y="1991691"/>
            <a:ext cx="1085554" cy="1508105"/>
          </a:xfrm>
          <a:prstGeom prst="rect">
            <a:avLst/>
          </a:prstGeom>
          <a:noFill/>
        </p:spPr>
        <p:txBody>
          <a:bodyPr wrap="none" lIns="91440" tIns="45720" rIns="91440" bIns="45720">
            <a:spAutoFit/>
          </a:bodyPr>
          <a:lstStyle/>
          <a:p>
            <a:pPr algn="ctr"/>
            <a:r>
              <a:rPr lang="en-US" sz="11500" b="1" cap="none" spc="0" dirty="0" smtClean="0">
                <a:ln w="1905"/>
                <a:solidFill>
                  <a:schemeClr val="accent2">
                    <a:lumMod val="50000"/>
                  </a:schemeClr>
                </a:solidFill>
                <a:effectLst>
                  <a:innerShdw blurRad="69850" dist="43180" dir="5400000">
                    <a:srgbClr val="000000">
                      <a:alpha val="65000"/>
                    </a:srgbClr>
                  </a:innerShdw>
                </a:effectLst>
              </a:rPr>
              <a:t>F</a:t>
            </a:r>
            <a:endParaRPr lang="en-US" sz="5400" b="1" cap="none" spc="0" dirty="0">
              <a:ln w="1905"/>
              <a:solidFill>
                <a:schemeClr val="accent2">
                  <a:lumMod val="50000"/>
                </a:schemeClr>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883834059"/>
      </p:ext>
    </p:extLst>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pPr marL="571500" indent="-571500">
              <a:buBlip>
                <a:blip r:embed="rId2"/>
              </a:buBlip>
            </a:pPr>
            <a:r>
              <a:rPr lang="en-US" sz="3600" b="0" dirty="0" smtClean="0">
                <a:solidFill>
                  <a:srgbClr val="CC0099"/>
                </a:solidFill>
                <a:latin typeface="Cooper Black" pitchFamily="18" charset="0"/>
                <a:ea typeface="+mn-ea"/>
                <a:cs typeface="+mn-cs"/>
              </a:rPr>
              <a:t>The </a:t>
            </a:r>
            <a:r>
              <a:rPr lang="en-US" sz="4400" dirty="0" smtClean="0">
                <a:solidFill>
                  <a:srgbClr val="006666"/>
                </a:solidFill>
                <a:latin typeface="AR CENA" pitchFamily="2" charset="0"/>
                <a:ea typeface="+mn-ea"/>
                <a:cs typeface="+mn-cs"/>
              </a:rPr>
              <a:t>3 </a:t>
            </a:r>
            <a:r>
              <a:rPr lang="en-US" sz="4400" dirty="0" err="1" smtClean="0">
                <a:solidFill>
                  <a:srgbClr val="006666"/>
                </a:solidFill>
                <a:latin typeface="AR CENA" pitchFamily="2" charset="0"/>
                <a:ea typeface="+mn-ea"/>
                <a:cs typeface="+mn-cs"/>
              </a:rPr>
              <a:t>F</a:t>
            </a:r>
            <a:r>
              <a:rPr lang="en-US" dirty="0" err="1" smtClean="0">
                <a:solidFill>
                  <a:srgbClr val="006666"/>
                </a:solidFill>
                <a:latin typeface="AR CENA" pitchFamily="2" charset="0"/>
                <a:ea typeface="+mn-ea"/>
                <a:cs typeface="+mn-cs"/>
              </a:rPr>
              <a:t>s</a:t>
            </a:r>
            <a:r>
              <a:rPr lang="en-US" sz="4400" dirty="0" smtClean="0">
                <a:solidFill>
                  <a:srgbClr val="006666"/>
                </a:solidFill>
                <a:latin typeface="AR CENA" pitchFamily="2" charset="0"/>
                <a:ea typeface="+mn-ea"/>
                <a:cs typeface="+mn-cs"/>
              </a:rPr>
              <a:t>  of </a:t>
            </a:r>
            <a:r>
              <a:rPr lang="en-US" sz="4400" dirty="0" err="1" smtClean="0">
                <a:solidFill>
                  <a:srgbClr val="006666"/>
                </a:solidFill>
                <a:latin typeface="AR CENA" pitchFamily="2" charset="0"/>
                <a:ea typeface="+mn-ea"/>
                <a:cs typeface="+mn-cs"/>
              </a:rPr>
              <a:t>Gamification</a:t>
            </a:r>
            <a:endParaRPr lang="en-US" sz="4400" dirty="0">
              <a:solidFill>
                <a:srgbClr val="006666"/>
              </a:solidFill>
              <a:latin typeface="AR CENA" pitchFamily="2" charset="0"/>
              <a:ea typeface="+mn-ea"/>
              <a:cs typeface="+mn-cs"/>
            </a:endParaRPr>
          </a:p>
        </p:txBody>
      </p:sp>
      <p:sp>
        <p:nvSpPr>
          <p:cNvPr id="5" name="Oval 4"/>
          <p:cNvSpPr/>
          <p:nvPr/>
        </p:nvSpPr>
        <p:spPr bwMode="auto">
          <a:xfrm>
            <a:off x="1475232" y="1170432"/>
            <a:ext cx="3206496" cy="3096768"/>
          </a:xfrm>
          <a:prstGeom prst="ellipse">
            <a:avLst/>
          </a:prstGeom>
          <a:solidFill>
            <a:srgbClr val="FF99CC"/>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p:txBody>
      </p:sp>
      <p:sp>
        <p:nvSpPr>
          <p:cNvPr id="8" name="Oval 7"/>
          <p:cNvSpPr/>
          <p:nvPr/>
        </p:nvSpPr>
        <p:spPr bwMode="auto">
          <a:xfrm>
            <a:off x="5632704" y="1170432"/>
            <a:ext cx="3206496" cy="3096768"/>
          </a:xfrm>
          <a:prstGeom prst="ellipse">
            <a:avLst/>
          </a:prstGeom>
          <a:solidFill>
            <a:srgbClr val="FF99CC"/>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9" name="Oval 8"/>
          <p:cNvSpPr/>
          <p:nvPr/>
        </p:nvSpPr>
        <p:spPr bwMode="auto">
          <a:xfrm>
            <a:off x="3486912" y="3578352"/>
            <a:ext cx="3206496" cy="3096768"/>
          </a:xfrm>
          <a:prstGeom prst="ellipse">
            <a:avLst/>
          </a:prstGeom>
          <a:solidFill>
            <a:srgbClr val="FF99CC"/>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6" name="Rectangle 5"/>
          <p:cNvSpPr/>
          <p:nvPr/>
        </p:nvSpPr>
        <p:spPr>
          <a:xfrm>
            <a:off x="4465630" y="4732692"/>
            <a:ext cx="1249060" cy="758541"/>
          </a:xfrm>
          <a:prstGeom prst="rect">
            <a:avLst/>
          </a:prstGeom>
          <a:noFill/>
        </p:spPr>
        <p:txBody>
          <a:bodyPr wrap="none" lIns="91440" tIns="45720" rIns="91440" bIns="45720">
            <a:spAutoFit/>
          </a:bodyPr>
          <a:lstStyle/>
          <a:p>
            <a:pPr algn="ctr"/>
            <a:r>
              <a:rPr lang="en-US" sz="5400" b="1" cap="none" spc="0" dirty="0" smtClean="0">
                <a:ln w="12700">
                  <a:solidFill>
                    <a:srgbClr val="FF0000"/>
                  </a:solidFill>
                  <a:prstDash val="solid"/>
                </a:ln>
                <a:solidFill>
                  <a:srgbClr val="FF0066"/>
                </a:solidFill>
                <a:effectLst>
                  <a:outerShdw blurRad="41275" dist="20320" dir="1800000" algn="tl" rotWithShape="0">
                    <a:srgbClr val="000000">
                      <a:alpha val="40000"/>
                    </a:srgbClr>
                  </a:outerShdw>
                </a:effectLst>
                <a:latin typeface="AR CHRISTY" pitchFamily="2" charset="0"/>
              </a:rPr>
              <a:t>F</a:t>
            </a:r>
            <a:r>
              <a:rPr lang="en-US" sz="5400" b="1" cap="none" spc="0" dirty="0" smtClean="0">
                <a:ln w="12700">
                  <a:solidFill>
                    <a:srgbClr val="7030A0"/>
                  </a:solidFill>
                  <a:prstDash val="solid"/>
                </a:ln>
                <a:solidFill>
                  <a:srgbClr val="7030A0"/>
                </a:solidFill>
                <a:effectLst>
                  <a:outerShdw blurRad="41275" dist="20320" dir="1800000" algn="tl" rotWithShape="0">
                    <a:srgbClr val="000000">
                      <a:alpha val="40000"/>
                    </a:srgbClr>
                  </a:outerShdw>
                </a:effectLst>
                <a:latin typeface="AR CHRISTY" pitchFamily="2" charset="0"/>
              </a:rPr>
              <a:t>un</a:t>
            </a:r>
            <a:endParaRPr lang="en-US" sz="5400" b="1" cap="none" spc="0" dirty="0">
              <a:ln w="12700">
                <a:solidFill>
                  <a:srgbClr val="7030A0"/>
                </a:solidFill>
                <a:prstDash val="solid"/>
              </a:ln>
              <a:solidFill>
                <a:srgbClr val="7030A0"/>
              </a:solidFill>
              <a:effectLst>
                <a:outerShdw blurRad="41275" dist="20320" dir="1800000" algn="tl" rotWithShape="0">
                  <a:srgbClr val="000000">
                    <a:alpha val="40000"/>
                  </a:srgbClr>
                </a:outerShdw>
              </a:effectLst>
              <a:latin typeface="AR CHRISTY" pitchFamily="2" charset="0"/>
            </a:endParaRPr>
          </a:p>
        </p:txBody>
      </p:sp>
      <p:sp>
        <p:nvSpPr>
          <p:cNvPr id="11" name="Rectangle 10"/>
          <p:cNvSpPr/>
          <p:nvPr/>
        </p:nvSpPr>
        <p:spPr>
          <a:xfrm>
            <a:off x="5893282" y="2328232"/>
            <a:ext cx="2491388" cy="758541"/>
          </a:xfrm>
          <a:prstGeom prst="rect">
            <a:avLst/>
          </a:prstGeom>
          <a:noFill/>
        </p:spPr>
        <p:txBody>
          <a:bodyPr wrap="none" lIns="91440" tIns="45720" rIns="91440" bIns="45720">
            <a:spAutoFit/>
          </a:bodyPr>
          <a:lstStyle/>
          <a:p>
            <a:pPr algn="ctr"/>
            <a:r>
              <a:rPr lang="en-US" sz="5400" b="1" dirty="0">
                <a:ln w="12700">
                  <a:solidFill>
                    <a:srgbClr val="FF0000"/>
                  </a:solidFill>
                  <a:prstDash val="solid"/>
                </a:ln>
                <a:solidFill>
                  <a:srgbClr val="FF0066"/>
                </a:solidFill>
                <a:effectLst>
                  <a:outerShdw blurRad="41275" dist="20320" dir="1800000" algn="tl" rotWithShape="0">
                    <a:srgbClr val="000000">
                      <a:alpha val="40000"/>
                    </a:srgbClr>
                  </a:outerShdw>
                </a:effectLst>
                <a:latin typeface="AR CHRISTY" pitchFamily="2" charset="0"/>
              </a:rPr>
              <a:t>F</a:t>
            </a:r>
            <a:r>
              <a:rPr lang="en-US" sz="5400" b="1" cap="none" spc="0" dirty="0" smtClean="0">
                <a:ln w="12700">
                  <a:solidFill>
                    <a:srgbClr val="7030A0"/>
                  </a:solidFill>
                  <a:prstDash val="solid"/>
                </a:ln>
                <a:solidFill>
                  <a:srgbClr val="7030A0"/>
                </a:solidFill>
                <a:effectLst>
                  <a:outerShdw blurRad="41275" dist="20320" dir="1800000" algn="tl" rotWithShape="0">
                    <a:srgbClr val="000000">
                      <a:alpha val="40000"/>
                    </a:srgbClr>
                  </a:outerShdw>
                </a:effectLst>
                <a:latin typeface="AR CHRISTY" pitchFamily="2" charset="0"/>
              </a:rPr>
              <a:t>RIENDS</a:t>
            </a:r>
            <a:endParaRPr lang="en-US" sz="5400" b="1" cap="none" spc="0" dirty="0">
              <a:ln w="12700">
                <a:solidFill>
                  <a:srgbClr val="7030A0"/>
                </a:solidFill>
                <a:prstDash val="solid"/>
              </a:ln>
              <a:solidFill>
                <a:srgbClr val="7030A0"/>
              </a:solidFill>
              <a:effectLst>
                <a:outerShdw blurRad="41275" dist="20320" dir="1800000" algn="tl" rotWithShape="0">
                  <a:srgbClr val="000000">
                    <a:alpha val="40000"/>
                  </a:srgbClr>
                </a:outerShdw>
              </a:effectLst>
              <a:latin typeface="AR CHRISTY" pitchFamily="2" charset="0"/>
            </a:endParaRPr>
          </a:p>
        </p:txBody>
      </p:sp>
      <p:sp>
        <p:nvSpPr>
          <p:cNvPr id="12" name="Rectangle 11"/>
          <p:cNvSpPr/>
          <p:nvPr/>
        </p:nvSpPr>
        <p:spPr>
          <a:xfrm>
            <a:off x="1535429" y="2328231"/>
            <a:ext cx="3086101" cy="758541"/>
          </a:xfrm>
          <a:prstGeom prst="rect">
            <a:avLst/>
          </a:prstGeom>
          <a:noFill/>
        </p:spPr>
        <p:txBody>
          <a:bodyPr wrap="none" lIns="91440" tIns="45720" rIns="91440" bIns="45720">
            <a:spAutoFit/>
          </a:bodyPr>
          <a:lstStyle/>
          <a:p>
            <a:pPr algn="ctr"/>
            <a:r>
              <a:rPr lang="en-US" sz="5400" b="1" dirty="0">
                <a:ln w="12700">
                  <a:solidFill>
                    <a:srgbClr val="FF0000"/>
                  </a:solidFill>
                  <a:prstDash val="solid"/>
                </a:ln>
                <a:solidFill>
                  <a:srgbClr val="FF0066"/>
                </a:solidFill>
                <a:effectLst>
                  <a:outerShdw blurRad="41275" dist="20320" dir="1800000" algn="tl" rotWithShape="0">
                    <a:srgbClr val="000000">
                      <a:alpha val="40000"/>
                    </a:srgbClr>
                  </a:outerShdw>
                </a:effectLst>
                <a:latin typeface="AR CHRISTY" pitchFamily="2" charset="0"/>
              </a:rPr>
              <a:t>F</a:t>
            </a:r>
            <a:r>
              <a:rPr lang="en-US" sz="5400" b="1" cap="none" spc="0" dirty="0" smtClean="0">
                <a:ln w="12700">
                  <a:solidFill>
                    <a:srgbClr val="7030A0"/>
                  </a:solidFill>
                  <a:prstDash val="solid"/>
                </a:ln>
                <a:solidFill>
                  <a:srgbClr val="7030A0"/>
                </a:solidFill>
                <a:effectLst>
                  <a:outerShdw blurRad="41275" dist="20320" dir="1800000" algn="tl" rotWithShape="0">
                    <a:srgbClr val="000000">
                      <a:alpha val="40000"/>
                    </a:srgbClr>
                  </a:outerShdw>
                </a:effectLst>
                <a:latin typeface="AR CHRISTY" pitchFamily="2" charset="0"/>
              </a:rPr>
              <a:t>EEDBACK</a:t>
            </a:r>
            <a:endParaRPr lang="en-US" sz="5400" b="1" cap="none" spc="0" dirty="0">
              <a:ln w="12700">
                <a:solidFill>
                  <a:srgbClr val="7030A0"/>
                </a:solidFill>
                <a:prstDash val="solid"/>
              </a:ln>
              <a:solidFill>
                <a:srgbClr val="7030A0"/>
              </a:solidFill>
              <a:effectLst>
                <a:outerShdw blurRad="41275" dist="20320" dir="1800000" algn="tl" rotWithShape="0">
                  <a:srgbClr val="000000">
                    <a:alpha val="40000"/>
                  </a:srgbClr>
                </a:outerShdw>
              </a:effectLst>
              <a:latin typeface="AR CHRISTY" pitchFamily="2" charset="0"/>
            </a:endParaRPr>
          </a:p>
        </p:txBody>
      </p:sp>
    </p:spTree>
    <p:extLst>
      <p:ext uri="{BB962C8B-B14F-4D97-AF65-F5344CB8AC3E}">
        <p14:creationId xmlns:p14="http://schemas.microsoft.com/office/powerpoint/2010/main" val="1546570358"/>
      </p:ext>
    </p:extLst>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noGrp="1" noChangeArrowheads="1"/>
          </p:cNvSpPr>
          <p:nvPr>
            <p:ph type="title"/>
          </p:nvPr>
        </p:nvSpPr>
        <p:spPr>
          <a:xfrm>
            <a:off x="1752600" y="304800"/>
            <a:ext cx="7010400" cy="1009650"/>
          </a:xfrm>
        </p:spPr>
        <p:txBody>
          <a:bodyPr/>
          <a:lstStyle/>
          <a:p>
            <a:pPr marL="342900" indent="-342900">
              <a:spcBef>
                <a:spcPct val="50000"/>
              </a:spcBef>
              <a:buBlip>
                <a:blip r:embed="rId2"/>
              </a:buBlip>
            </a:pPr>
            <a:r>
              <a:rPr lang="en-US" sz="3600" b="0" dirty="0" smtClean="0">
                <a:solidFill>
                  <a:srgbClr val="CC0099"/>
                </a:solidFill>
                <a:latin typeface="Cooper Black" pitchFamily="18" charset="0"/>
                <a:ea typeface="+mn-ea"/>
                <a:cs typeface="+mn-cs"/>
              </a:rPr>
              <a:t>The conclusion…</a:t>
            </a:r>
            <a:endParaRPr lang="en-US" sz="3600" b="0" dirty="0">
              <a:solidFill>
                <a:srgbClr val="CC0099"/>
              </a:solidFill>
              <a:latin typeface="Cooper Black" pitchFamily="18" charset="0"/>
              <a:ea typeface="+mn-ea"/>
              <a:cs typeface="+mn-cs"/>
            </a:endParaRPr>
          </a:p>
        </p:txBody>
      </p:sp>
      <p:sp>
        <p:nvSpPr>
          <p:cNvPr id="5" name="Content Placeholder 4"/>
          <p:cNvSpPr>
            <a:spLocks noGrp="1"/>
          </p:cNvSpPr>
          <p:nvPr>
            <p:ph idx="1"/>
          </p:nvPr>
        </p:nvSpPr>
        <p:spPr>
          <a:xfrm>
            <a:off x="1667256" y="1200341"/>
            <a:ext cx="7010400" cy="4188523"/>
          </a:xfrm>
        </p:spPr>
        <p:txBody>
          <a:bodyPr/>
          <a:lstStyle/>
          <a:p>
            <a:pPr marL="0" indent="0">
              <a:buNone/>
            </a:pPr>
            <a:r>
              <a:rPr lang="en-US" dirty="0">
                <a:solidFill>
                  <a:srgbClr val="006666"/>
                </a:solidFill>
                <a:latin typeface="AR CENA" pitchFamily="2" charset="0"/>
              </a:rPr>
              <a:t>Learning should be </a:t>
            </a:r>
            <a:r>
              <a:rPr lang="en-US" dirty="0" smtClean="0">
                <a:solidFill>
                  <a:srgbClr val="006666"/>
                </a:solidFill>
                <a:latin typeface="AR CENA" pitchFamily="2" charset="0"/>
              </a:rPr>
              <a:t>fun. By </a:t>
            </a:r>
            <a:r>
              <a:rPr lang="en-US" dirty="0">
                <a:solidFill>
                  <a:srgbClr val="006666"/>
                </a:solidFill>
                <a:latin typeface="AR CENA" pitchFamily="2" charset="0"/>
              </a:rPr>
              <a:t>integrating imagination, creativity and game mechanics with the desired information, knowledge can come to life in meaningful ways. Compared to traditional </a:t>
            </a:r>
            <a:r>
              <a:rPr lang="en-US" dirty="0" smtClean="0">
                <a:solidFill>
                  <a:srgbClr val="006666"/>
                </a:solidFill>
                <a:latin typeface="AR CENA" pitchFamily="2" charset="0"/>
              </a:rPr>
              <a:t>systems</a:t>
            </a:r>
            <a:r>
              <a:rPr lang="en-US" dirty="0">
                <a:solidFill>
                  <a:srgbClr val="006666"/>
                </a:solidFill>
                <a:latin typeface="AR CENA" pitchFamily="2" charset="0"/>
              </a:rPr>
              <a:t>, this offers a far more effective way to </a:t>
            </a:r>
            <a:r>
              <a:rPr lang="en-US" dirty="0" smtClean="0">
                <a:solidFill>
                  <a:srgbClr val="006666"/>
                </a:solidFill>
                <a:latin typeface="AR CENA" pitchFamily="2" charset="0"/>
              </a:rPr>
              <a:t>inspiration, accomplishment, Creativity </a:t>
            </a:r>
            <a:r>
              <a:rPr lang="en-US" dirty="0">
                <a:solidFill>
                  <a:srgbClr val="006666"/>
                </a:solidFill>
                <a:latin typeface="AR CENA" pitchFamily="2" charset="0"/>
              </a:rPr>
              <a:t>&amp; Feedback</a:t>
            </a:r>
            <a:r>
              <a:rPr lang="en-US" dirty="0" smtClean="0">
                <a:solidFill>
                  <a:srgbClr val="006666"/>
                </a:solidFill>
                <a:latin typeface="AR CENA" pitchFamily="2" charset="0"/>
              </a:rPr>
              <a:t>.</a:t>
            </a:r>
            <a:endParaRPr lang="en-US" dirty="0">
              <a:solidFill>
                <a:srgbClr val="006666"/>
              </a:solidFill>
              <a:latin typeface="AR CENA" pitchFamily="2" charset="0"/>
            </a:endParaRPr>
          </a:p>
          <a:p>
            <a:pPr lvl="0"/>
            <a:r>
              <a:rPr lang="en-US" dirty="0" err="1" smtClean="0">
                <a:solidFill>
                  <a:srgbClr val="CC0099"/>
                </a:solidFill>
                <a:latin typeface="AR CHRISTY" pitchFamily="2" charset="0"/>
              </a:rPr>
              <a:t>Gamified</a:t>
            </a:r>
            <a:r>
              <a:rPr lang="en-US" dirty="0" smtClean="0">
                <a:solidFill>
                  <a:srgbClr val="CC0099"/>
                </a:solidFill>
                <a:latin typeface="AR CENA" pitchFamily="2" charset="0"/>
              </a:rPr>
              <a:t> </a:t>
            </a:r>
            <a:r>
              <a:rPr lang="en-US" dirty="0" smtClean="0">
                <a:solidFill>
                  <a:srgbClr val="006666"/>
                </a:solidFill>
                <a:latin typeface="AR CENA" pitchFamily="2" charset="0"/>
              </a:rPr>
              <a:t>environments</a:t>
            </a:r>
            <a:r>
              <a:rPr lang="en-US" sz="1800" dirty="0">
                <a:solidFill>
                  <a:srgbClr val="006666"/>
                </a:solidFill>
                <a:latin typeface="AR CENA" pitchFamily="2" charset="0"/>
              </a:rPr>
              <a:t> </a:t>
            </a:r>
            <a:r>
              <a:rPr lang="en-US" dirty="0">
                <a:solidFill>
                  <a:srgbClr val="006666"/>
                </a:solidFill>
                <a:latin typeface="AR CENA" pitchFamily="2" charset="0"/>
              </a:rPr>
              <a:t>create new social and cultural worlds - worlds that help us learn by integrating thinking, social interaction, and technology, all in service of doing things we care </a:t>
            </a:r>
            <a:r>
              <a:rPr lang="en-US" dirty="0" smtClean="0">
                <a:solidFill>
                  <a:srgbClr val="006666"/>
                </a:solidFill>
                <a:latin typeface="AR CENA" pitchFamily="2" charset="0"/>
              </a:rPr>
              <a:t>about, Which </a:t>
            </a:r>
            <a:r>
              <a:rPr lang="en-US" dirty="0">
                <a:solidFill>
                  <a:srgbClr val="006666"/>
                </a:solidFill>
                <a:latin typeface="AR CENA" pitchFamily="2" charset="0"/>
              </a:rPr>
              <a:t>creates an interactive learning environment where engagement is key to success</a:t>
            </a:r>
            <a:r>
              <a:rPr lang="en-US" dirty="0" smtClean="0">
                <a:solidFill>
                  <a:srgbClr val="006666"/>
                </a:solidFill>
                <a:latin typeface="AR CENA" pitchFamily="2" charset="0"/>
              </a:rPr>
              <a:t>.</a:t>
            </a:r>
            <a:r>
              <a:rPr lang="en-US" sz="1800" dirty="0">
                <a:solidFill>
                  <a:srgbClr val="006666"/>
                </a:solidFill>
                <a:latin typeface="AR CENA" pitchFamily="2" charset="0"/>
              </a:rPr>
              <a:t> </a:t>
            </a:r>
            <a:endParaRPr lang="en-US" sz="2800" dirty="0"/>
          </a:p>
        </p:txBody>
      </p:sp>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1214" y="4788344"/>
            <a:ext cx="1958674" cy="1970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8835209"/>
      </p:ext>
    </p:extLst>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7160" y="2987040"/>
            <a:ext cx="2148840" cy="838200"/>
          </a:xfrm>
        </p:spPr>
        <p:txBody>
          <a:bodyPr/>
          <a:lstStyle/>
          <a:p>
            <a:r>
              <a:rPr lang="en-US" sz="3600" b="0" dirty="0">
                <a:solidFill>
                  <a:srgbClr val="CC0099"/>
                </a:solidFill>
                <a:latin typeface="Cooper Black" pitchFamily="18" charset="0"/>
                <a:ea typeface="+mn-ea"/>
                <a:cs typeface="+mn-cs"/>
              </a:rPr>
              <a:t>The End</a:t>
            </a:r>
          </a:p>
        </p:txBody>
      </p:sp>
    </p:spTree>
    <p:extLst>
      <p:ext uri="{BB962C8B-B14F-4D97-AF65-F5344CB8AC3E}">
        <p14:creationId xmlns:p14="http://schemas.microsoft.com/office/powerpoint/2010/main" val="1900747882"/>
      </p:ext>
    </p:extLst>
  </p:cSld>
  <p:clrMapOvr>
    <a:masterClrMapping/>
  </p:clrMapOvr>
  <p:transition>
    <p:fade thruBlk="1"/>
  </p:transition>
</p:sld>
</file>

<file path=ppt/theme/theme1.xml><?xml version="1.0" encoding="utf-8"?>
<a:theme xmlns:a="http://schemas.openxmlformats.org/drawingml/2006/main" name="Classroom expectations">
  <a:themeElements>
    <a:clrScheme name="1844_Classroom Expectations_Copyedit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844_Classroom Expectations_Copyedited">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a:noFill/>
        </a:ln>
        <a:effectLst/>
        <a:extLst>
          <a:ext uri="{91240B29-F687-4F45-9708-019B960494DF}">
            <a14:hiddenLine xmlns:a14="http://schemas.microsoft.com/office/drawing/2010/main" w="2857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C0C0C0"/>
        </a:solidFill>
        <a:ln>
          <a:noFill/>
        </a:ln>
        <a:effectLst/>
        <a:extLst>
          <a:ext uri="{91240B29-F687-4F45-9708-019B960494DF}">
            <a14:hiddenLine xmlns:a14="http://schemas.microsoft.com/office/drawing/2010/main" w="2857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844_Classroom Expectations_Copyedit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844_Classroom Expectations_Copyedit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844_Classroom Expectations_Copyedit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844_Classroom Expectations_Copyedit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844_Classroom Expectations_Copyedit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844_Classroom Expectations_Copyedit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844_Classroom Expectations_Copyedite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844_Classroom Expectations_Copyedit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844_Classroom Expectations_Copyedit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844_Classroom Expectations_Copyedit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844_Classroom Expectations_Copyedit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844_Classroom Expectations_Copyedit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844_Classroom Expectations_Copyedited 1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68A5906-F268-4F87-9765-7B21AABD07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Classroom expectations</Template>
  <TotalTime>4514</TotalTime>
  <Words>1178</Words>
  <Application>Microsoft Office PowerPoint</Application>
  <PresentationFormat>On-screen Show (4:3)</PresentationFormat>
  <Paragraphs>159</Paragraphs>
  <Slides>34</Slides>
  <Notes>4</Notes>
  <HiddenSlides>0</HiddenSlides>
  <MMClips>1</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Classroom expectations</vt:lpstr>
      <vt:lpstr>State of Kuwait Ministry of Education Hawally Educational Area</vt:lpstr>
      <vt:lpstr>Caution….</vt:lpstr>
      <vt:lpstr>The Agenda..</vt:lpstr>
      <vt:lpstr> Task 1</vt:lpstr>
      <vt:lpstr> The history of Gamification </vt:lpstr>
      <vt:lpstr>PowerPoint Presentation</vt:lpstr>
      <vt:lpstr>A wise man saying</vt:lpstr>
      <vt:lpstr>Task 2</vt:lpstr>
      <vt:lpstr> AGREE ?    </vt:lpstr>
      <vt:lpstr> Gamification !</vt:lpstr>
      <vt:lpstr>PowerPoint Presentation</vt:lpstr>
      <vt:lpstr>SO, </vt:lpstr>
      <vt:lpstr>PowerPoint Presentation</vt:lpstr>
      <vt:lpstr>Characteristics of Gamification</vt:lpstr>
      <vt:lpstr>PowerPoint Presentation</vt:lpstr>
      <vt:lpstr>When educative ?</vt:lpstr>
      <vt:lpstr>Unleash your inner artist  and  let your imagination fly</vt:lpstr>
      <vt:lpstr>How can learning be mis-educative ?!</vt:lpstr>
      <vt:lpstr>The case :</vt:lpstr>
      <vt:lpstr>Mis-educative experience</vt:lpstr>
      <vt:lpstr> Whisper….</vt:lpstr>
      <vt:lpstr>A Japanese ship leaves everyday</vt:lpstr>
      <vt:lpstr> Task 3 ….</vt:lpstr>
      <vt:lpstr>PowerPoint Presentation</vt:lpstr>
      <vt:lpstr>Why do we GAMIFY ?</vt:lpstr>
      <vt:lpstr>Let`s  GAMIFY ?</vt:lpstr>
      <vt:lpstr>Task</vt:lpstr>
      <vt:lpstr> Assumption  2 :</vt:lpstr>
      <vt:lpstr>enjoyment is not enough </vt:lpstr>
      <vt:lpstr>Task</vt:lpstr>
      <vt:lpstr>PowerPoint Presentation</vt:lpstr>
      <vt:lpstr>The 3 Fs  of Gamification</vt:lpstr>
      <vt:lpstr>The conclusion…</vt:lpstr>
      <vt:lpstr>The 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Expectations</dc:title>
  <dc:creator>user</dc:creator>
  <cp:lastModifiedBy>user</cp:lastModifiedBy>
  <cp:revision>119</cp:revision>
  <dcterms:created xsi:type="dcterms:W3CDTF">2016-02-24T08:05:28Z</dcterms:created>
  <dcterms:modified xsi:type="dcterms:W3CDTF">2016-03-15T21:27:24Z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TC011589511033</vt:lpwstr>
  </property>
</Properties>
</file>