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56" r:id="rId1"/>
  </p:sldMasterIdLst>
  <p:sldIdLst>
    <p:sldId id="256" r:id="rId2"/>
    <p:sldId id="290" r:id="rId3"/>
    <p:sldId id="294" r:id="rId4"/>
    <p:sldId id="300" r:id="rId5"/>
    <p:sldId id="257" r:id="rId6"/>
    <p:sldId id="292" r:id="rId7"/>
    <p:sldId id="291" r:id="rId8"/>
    <p:sldId id="258" r:id="rId9"/>
    <p:sldId id="259" r:id="rId10"/>
    <p:sldId id="260" r:id="rId11"/>
    <p:sldId id="261" r:id="rId12"/>
    <p:sldId id="262" r:id="rId13"/>
    <p:sldId id="293" r:id="rId14"/>
    <p:sldId id="263" r:id="rId15"/>
    <p:sldId id="265" r:id="rId16"/>
    <p:sldId id="266" r:id="rId17"/>
    <p:sldId id="267" r:id="rId18"/>
    <p:sldId id="268" r:id="rId19"/>
    <p:sldId id="269" r:id="rId20"/>
    <p:sldId id="279" r:id="rId21"/>
    <p:sldId id="295" r:id="rId22"/>
    <p:sldId id="297" r:id="rId23"/>
    <p:sldId id="280" r:id="rId24"/>
    <p:sldId id="281" r:id="rId25"/>
    <p:sldId id="282" r:id="rId26"/>
    <p:sldId id="270" r:id="rId27"/>
    <p:sldId id="271" r:id="rId28"/>
    <p:sldId id="283" r:id="rId29"/>
    <p:sldId id="273" r:id="rId30"/>
    <p:sldId id="274" r:id="rId31"/>
    <p:sldId id="277" r:id="rId32"/>
    <p:sldId id="278" r:id="rId33"/>
    <p:sldId id="284" r:id="rId34"/>
    <p:sldId id="285" r:id="rId35"/>
    <p:sldId id="286" r:id="rId36"/>
    <p:sldId id="298" r:id="rId37"/>
  </p:sldIdLst>
  <p:sldSz cx="9144000" cy="6858000" type="screen4x3"/>
  <p:notesSz cx="6858000" cy="9144000"/>
  <p:defaultText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3296810-A885-4BE3-A3E7-6D5BEEA58F35}" styleName="نمط متوسط 2 - تميي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FD4443E-F989-4FC4-A0C8-D5A2AF1F390B}" styleName="نمط داكن 1 - تمييز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FECB4D8-DB02-4DC6-A0A2-4F2EBAE1DC90}" styleName="نمط متوسط 1 - تمييز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نمط متوسط 1 - تمييز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8" d="100"/>
          <a:sy n="68" d="100"/>
        </p:scale>
        <p:origin x="144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subtitle style</a:t>
            </a:r>
            <a:endParaRPr lang="en-US" dirty="0"/>
          </a:p>
        </p:txBody>
      </p:sp>
      <p:sp>
        <p:nvSpPr>
          <p:cNvPr id="4" name="Date Placeholder 3"/>
          <p:cNvSpPr>
            <a:spLocks noGrp="1"/>
          </p:cNvSpPr>
          <p:nvPr>
            <p:ph type="dt" sz="half" idx="10"/>
          </p:nvPr>
        </p:nvSpPr>
        <p:spPr/>
        <p:txBody>
          <a:bodyPr/>
          <a:lstStyle/>
          <a:p>
            <a:fld id="{91617F0F-55EA-4503-B7E7-E5DB610F0125}" type="datetimeFigureOut">
              <a:rPr lang="ar-KW" smtClean="0"/>
              <a:t>6/8/1437</a:t>
            </a:fld>
            <a:endParaRPr lang="ar-KW"/>
          </a:p>
        </p:txBody>
      </p:sp>
      <p:sp>
        <p:nvSpPr>
          <p:cNvPr id="5" name="Footer Placeholder 4"/>
          <p:cNvSpPr>
            <a:spLocks noGrp="1"/>
          </p:cNvSpPr>
          <p:nvPr>
            <p:ph type="ftr" sz="quarter" idx="11"/>
          </p:nvPr>
        </p:nvSpPr>
        <p:spPr/>
        <p:txBody>
          <a:bodyPr/>
          <a:lstStyle/>
          <a:p>
            <a:endParaRPr lang="ar-KW"/>
          </a:p>
        </p:txBody>
      </p:sp>
      <p:sp>
        <p:nvSpPr>
          <p:cNvPr id="6" name="Slide Number Placeholder 5"/>
          <p:cNvSpPr>
            <a:spLocks noGrp="1"/>
          </p:cNvSpPr>
          <p:nvPr>
            <p:ph type="sldNum" sz="quarter" idx="12"/>
          </p:nvPr>
        </p:nvSpPr>
        <p:spPr/>
        <p:txBody>
          <a:bodyPr/>
          <a:lstStyle/>
          <a:p>
            <a:fld id="{68D96A7D-A6D3-45BC-886E-EDD04815A726}" type="slidenum">
              <a:rPr lang="ar-KW" smtClean="0"/>
              <a:t>‹#›</a:t>
            </a:fld>
            <a:endParaRPr lang="ar-KW"/>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617F0F-55EA-4503-B7E7-E5DB610F0125}" type="datetimeFigureOut">
              <a:rPr lang="ar-KW" smtClean="0"/>
              <a:t>6/8/1437</a:t>
            </a:fld>
            <a:endParaRPr lang="ar-KW"/>
          </a:p>
        </p:txBody>
      </p:sp>
      <p:sp>
        <p:nvSpPr>
          <p:cNvPr id="5" name="Footer Placeholder 4"/>
          <p:cNvSpPr>
            <a:spLocks noGrp="1"/>
          </p:cNvSpPr>
          <p:nvPr>
            <p:ph type="ftr" sz="quarter" idx="11"/>
          </p:nvPr>
        </p:nvSpPr>
        <p:spPr/>
        <p:txBody>
          <a:bodyPr/>
          <a:lstStyle/>
          <a:p>
            <a:endParaRPr lang="ar-KW"/>
          </a:p>
        </p:txBody>
      </p:sp>
      <p:sp>
        <p:nvSpPr>
          <p:cNvPr id="6" name="Slide Number Placeholder 5"/>
          <p:cNvSpPr>
            <a:spLocks noGrp="1"/>
          </p:cNvSpPr>
          <p:nvPr>
            <p:ph type="sldNum" sz="quarter" idx="12"/>
          </p:nvPr>
        </p:nvSpPr>
        <p:spPr/>
        <p:txBody>
          <a:bodyPr/>
          <a:lstStyle/>
          <a:p>
            <a:fld id="{68D96A7D-A6D3-45BC-886E-EDD04815A726}" type="slidenum">
              <a:rPr lang="ar-KW" smtClean="0"/>
              <a:t>‹#›</a:t>
            </a:fld>
            <a:endParaRPr lang="ar-KW"/>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text styles</a:t>
            </a:r>
          </a:p>
        </p:txBody>
      </p:sp>
      <p:sp>
        <p:nvSpPr>
          <p:cNvPr id="4" name="Date Placeholder 3"/>
          <p:cNvSpPr>
            <a:spLocks noGrp="1"/>
          </p:cNvSpPr>
          <p:nvPr>
            <p:ph type="dt" sz="half" idx="10"/>
          </p:nvPr>
        </p:nvSpPr>
        <p:spPr/>
        <p:txBody>
          <a:bodyPr/>
          <a:lstStyle/>
          <a:p>
            <a:fld id="{91617F0F-55EA-4503-B7E7-E5DB610F0125}" type="datetimeFigureOut">
              <a:rPr lang="ar-KW" smtClean="0"/>
              <a:t>6/8/1437</a:t>
            </a:fld>
            <a:endParaRPr lang="ar-KW"/>
          </a:p>
        </p:txBody>
      </p:sp>
      <p:sp>
        <p:nvSpPr>
          <p:cNvPr id="5" name="Footer Placeholder 4"/>
          <p:cNvSpPr>
            <a:spLocks noGrp="1"/>
          </p:cNvSpPr>
          <p:nvPr>
            <p:ph type="ftr" sz="quarter" idx="11"/>
          </p:nvPr>
        </p:nvSpPr>
        <p:spPr/>
        <p:txBody>
          <a:bodyPr/>
          <a:lstStyle/>
          <a:p>
            <a:endParaRPr lang="ar-KW"/>
          </a:p>
        </p:txBody>
      </p:sp>
      <p:sp>
        <p:nvSpPr>
          <p:cNvPr id="6" name="Slide Number Placeholder 5"/>
          <p:cNvSpPr>
            <a:spLocks noGrp="1"/>
          </p:cNvSpPr>
          <p:nvPr>
            <p:ph type="sldNum" sz="quarter" idx="12"/>
          </p:nvPr>
        </p:nvSpPr>
        <p:spPr/>
        <p:txBody>
          <a:bodyPr/>
          <a:lstStyle/>
          <a:p>
            <a:fld id="{68D96A7D-A6D3-45BC-886E-EDD04815A726}" type="slidenum">
              <a:rPr lang="ar-KW" smtClean="0"/>
              <a:t>‹#›</a:t>
            </a:fld>
            <a:endParaRPr lang="ar-K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1617F0F-55EA-4503-B7E7-E5DB610F0125}" type="datetimeFigureOut">
              <a:rPr lang="ar-KW" smtClean="0"/>
              <a:t>6/8/1437</a:t>
            </a:fld>
            <a:endParaRPr lang="ar-KW"/>
          </a:p>
        </p:txBody>
      </p:sp>
      <p:sp>
        <p:nvSpPr>
          <p:cNvPr id="6" name="Footer Placeholder 5"/>
          <p:cNvSpPr>
            <a:spLocks noGrp="1"/>
          </p:cNvSpPr>
          <p:nvPr>
            <p:ph type="ftr" sz="quarter" idx="11"/>
          </p:nvPr>
        </p:nvSpPr>
        <p:spPr/>
        <p:txBody>
          <a:bodyPr/>
          <a:lstStyle/>
          <a:p>
            <a:endParaRPr lang="ar-KW"/>
          </a:p>
        </p:txBody>
      </p:sp>
      <p:sp>
        <p:nvSpPr>
          <p:cNvPr id="7" name="Slide Number Placeholder 6"/>
          <p:cNvSpPr>
            <a:spLocks noGrp="1"/>
          </p:cNvSpPr>
          <p:nvPr>
            <p:ph type="sldNum" sz="quarter" idx="12"/>
          </p:nvPr>
        </p:nvSpPr>
        <p:spPr/>
        <p:txBody>
          <a:bodyPr/>
          <a:lstStyle/>
          <a:p>
            <a:fld id="{68D96A7D-A6D3-45BC-886E-EDD04815A726}" type="slidenum">
              <a:rPr lang="ar-KW" smtClean="0"/>
              <a:t>‹#›</a:t>
            </a:fld>
            <a:endParaRPr lang="ar-KW"/>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1617F0F-55EA-4503-B7E7-E5DB610F0125}" type="datetimeFigureOut">
              <a:rPr lang="ar-KW" smtClean="0"/>
              <a:t>6/8/1437</a:t>
            </a:fld>
            <a:endParaRPr lang="ar-KW"/>
          </a:p>
        </p:txBody>
      </p:sp>
      <p:sp>
        <p:nvSpPr>
          <p:cNvPr id="8" name="Footer Placeholder 7"/>
          <p:cNvSpPr>
            <a:spLocks noGrp="1"/>
          </p:cNvSpPr>
          <p:nvPr>
            <p:ph type="ftr" sz="quarter" idx="11"/>
          </p:nvPr>
        </p:nvSpPr>
        <p:spPr/>
        <p:txBody>
          <a:bodyPr/>
          <a:lstStyle/>
          <a:p>
            <a:endParaRPr lang="ar-KW"/>
          </a:p>
        </p:txBody>
      </p:sp>
      <p:sp>
        <p:nvSpPr>
          <p:cNvPr id="9" name="Slide Number Placeholder 8"/>
          <p:cNvSpPr>
            <a:spLocks noGrp="1"/>
          </p:cNvSpPr>
          <p:nvPr>
            <p:ph type="sldNum" sz="quarter" idx="12"/>
          </p:nvPr>
        </p:nvSpPr>
        <p:spPr/>
        <p:txBody>
          <a:bodyPr/>
          <a:lstStyle/>
          <a:p>
            <a:fld id="{68D96A7D-A6D3-45BC-886E-EDD04815A726}" type="slidenum">
              <a:rPr lang="ar-KW" smtClean="0"/>
              <a:t>‹#›</a:t>
            </a:fld>
            <a:endParaRPr lang="ar-K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1617F0F-55EA-4503-B7E7-E5DB610F0125}" type="datetimeFigureOut">
              <a:rPr lang="ar-KW" smtClean="0"/>
              <a:t>6/8/1437</a:t>
            </a:fld>
            <a:endParaRPr lang="ar-KW"/>
          </a:p>
        </p:txBody>
      </p:sp>
      <p:sp>
        <p:nvSpPr>
          <p:cNvPr id="4" name="Footer Placeholder 3"/>
          <p:cNvSpPr>
            <a:spLocks noGrp="1"/>
          </p:cNvSpPr>
          <p:nvPr>
            <p:ph type="ftr" sz="quarter" idx="11"/>
          </p:nvPr>
        </p:nvSpPr>
        <p:spPr/>
        <p:txBody>
          <a:bodyPr/>
          <a:lstStyle/>
          <a:p>
            <a:endParaRPr lang="ar-KW"/>
          </a:p>
        </p:txBody>
      </p:sp>
      <p:sp>
        <p:nvSpPr>
          <p:cNvPr id="5" name="Slide Number Placeholder 4"/>
          <p:cNvSpPr>
            <a:spLocks noGrp="1"/>
          </p:cNvSpPr>
          <p:nvPr>
            <p:ph type="sldNum" sz="quarter" idx="12"/>
          </p:nvPr>
        </p:nvSpPr>
        <p:spPr/>
        <p:txBody>
          <a:bodyPr/>
          <a:lstStyle/>
          <a:p>
            <a:fld id="{68D96A7D-A6D3-45BC-886E-EDD04815A726}" type="slidenum">
              <a:rPr lang="ar-KW" smtClean="0"/>
              <a:t>‹#›</a:t>
            </a:fld>
            <a:endParaRPr lang="ar-K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617F0F-55EA-4503-B7E7-E5DB610F0125}" type="datetimeFigureOut">
              <a:rPr lang="ar-KW" smtClean="0"/>
              <a:t>6/8/1437</a:t>
            </a:fld>
            <a:endParaRPr lang="ar-KW"/>
          </a:p>
        </p:txBody>
      </p:sp>
      <p:sp>
        <p:nvSpPr>
          <p:cNvPr id="3" name="Footer Placeholder 2"/>
          <p:cNvSpPr>
            <a:spLocks noGrp="1"/>
          </p:cNvSpPr>
          <p:nvPr>
            <p:ph type="ftr" sz="quarter" idx="11"/>
          </p:nvPr>
        </p:nvSpPr>
        <p:spPr/>
        <p:txBody>
          <a:bodyPr/>
          <a:lstStyle/>
          <a:p>
            <a:endParaRPr lang="ar-KW"/>
          </a:p>
        </p:txBody>
      </p:sp>
      <p:sp>
        <p:nvSpPr>
          <p:cNvPr id="4" name="Slide Number Placeholder 3"/>
          <p:cNvSpPr>
            <a:spLocks noGrp="1"/>
          </p:cNvSpPr>
          <p:nvPr>
            <p:ph type="sldNum" sz="quarter" idx="12"/>
          </p:nvPr>
        </p:nvSpPr>
        <p:spPr/>
        <p:txBody>
          <a:bodyPr/>
          <a:lstStyle/>
          <a:p>
            <a:fld id="{68D96A7D-A6D3-45BC-886E-EDD04815A726}" type="slidenum">
              <a:rPr lang="ar-KW" smtClean="0"/>
              <a:t>‹#›</a:t>
            </a:fld>
            <a:endParaRPr lang="ar-K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a:t>Click to edit Master text styles</a:t>
            </a:r>
          </a:p>
        </p:txBody>
      </p:sp>
      <p:sp>
        <p:nvSpPr>
          <p:cNvPr id="5" name="Date Placeholder 4"/>
          <p:cNvSpPr>
            <a:spLocks noGrp="1"/>
          </p:cNvSpPr>
          <p:nvPr>
            <p:ph type="dt" sz="half" idx="10"/>
          </p:nvPr>
        </p:nvSpPr>
        <p:spPr/>
        <p:txBody>
          <a:bodyPr/>
          <a:lstStyle/>
          <a:p>
            <a:fld id="{91617F0F-55EA-4503-B7E7-E5DB610F0125}" type="datetimeFigureOut">
              <a:rPr lang="ar-KW" smtClean="0"/>
              <a:t>6/8/1437</a:t>
            </a:fld>
            <a:endParaRPr lang="ar-KW"/>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ar-KW"/>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68D96A7D-A6D3-45BC-886E-EDD04815A726}" type="slidenum">
              <a:rPr lang="ar-KW" smtClean="0"/>
              <a:t>‹#›</a:t>
            </a:fld>
            <a:endParaRPr lang="ar-K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617F0F-55EA-4503-B7E7-E5DB610F0125}" type="datetimeFigureOut">
              <a:rPr lang="ar-KW" smtClean="0"/>
              <a:t>6/8/1437</a:t>
            </a:fld>
            <a:endParaRPr lang="ar-KW"/>
          </a:p>
        </p:txBody>
      </p:sp>
      <p:sp>
        <p:nvSpPr>
          <p:cNvPr id="6" name="Footer Placeholder 5"/>
          <p:cNvSpPr>
            <a:spLocks noGrp="1"/>
          </p:cNvSpPr>
          <p:nvPr>
            <p:ph type="ftr" sz="quarter" idx="11"/>
          </p:nvPr>
        </p:nvSpPr>
        <p:spPr/>
        <p:txBody>
          <a:bodyPr/>
          <a:lstStyle/>
          <a:p>
            <a:endParaRPr lang="ar-KW"/>
          </a:p>
        </p:txBody>
      </p:sp>
      <p:sp>
        <p:nvSpPr>
          <p:cNvPr id="7" name="Slide Number Placeholder 6"/>
          <p:cNvSpPr>
            <a:spLocks noGrp="1"/>
          </p:cNvSpPr>
          <p:nvPr>
            <p:ph type="sldNum" sz="quarter" idx="12"/>
          </p:nvPr>
        </p:nvSpPr>
        <p:spPr/>
        <p:txBody>
          <a:bodyPr/>
          <a:lstStyle/>
          <a:p>
            <a:fld id="{68D96A7D-A6D3-45BC-886E-EDD04815A726}" type="slidenum">
              <a:rPr lang="ar-KW" smtClean="0"/>
              <a:t>‹#›</a:t>
            </a:fld>
            <a:endParaRPr lang="ar-K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617F0F-55EA-4503-B7E7-E5DB610F0125}" type="datetimeFigureOut">
              <a:rPr lang="ar-KW" smtClean="0"/>
              <a:t>6/8/1437</a:t>
            </a:fld>
            <a:endParaRPr lang="ar-KW"/>
          </a:p>
        </p:txBody>
      </p:sp>
      <p:sp>
        <p:nvSpPr>
          <p:cNvPr id="5" name="Footer Placeholder 4"/>
          <p:cNvSpPr>
            <a:spLocks noGrp="1"/>
          </p:cNvSpPr>
          <p:nvPr>
            <p:ph type="ftr" sz="quarter" idx="11"/>
          </p:nvPr>
        </p:nvSpPr>
        <p:spPr/>
        <p:txBody>
          <a:bodyPr/>
          <a:lstStyle/>
          <a:p>
            <a:endParaRPr lang="ar-KW"/>
          </a:p>
        </p:txBody>
      </p:sp>
      <p:sp>
        <p:nvSpPr>
          <p:cNvPr id="6" name="Slide Number Placeholder 5"/>
          <p:cNvSpPr>
            <a:spLocks noGrp="1"/>
          </p:cNvSpPr>
          <p:nvPr>
            <p:ph type="sldNum" sz="quarter" idx="12"/>
          </p:nvPr>
        </p:nvSpPr>
        <p:spPr/>
        <p:txBody>
          <a:bodyPr/>
          <a:lstStyle/>
          <a:p>
            <a:fld id="{68D96A7D-A6D3-45BC-886E-EDD04815A726}" type="slidenum">
              <a:rPr lang="ar-KW" smtClean="0"/>
              <a:t>‹#›</a:t>
            </a:fld>
            <a:endParaRPr lang="ar-K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617F0F-55EA-4503-B7E7-E5DB610F0125}" type="datetimeFigureOut">
              <a:rPr lang="ar-KW" smtClean="0"/>
              <a:t>6/8/1437</a:t>
            </a:fld>
            <a:endParaRPr lang="ar-KW"/>
          </a:p>
        </p:txBody>
      </p:sp>
      <p:sp>
        <p:nvSpPr>
          <p:cNvPr id="5" name="Footer Placeholder 4"/>
          <p:cNvSpPr>
            <a:spLocks noGrp="1"/>
          </p:cNvSpPr>
          <p:nvPr>
            <p:ph type="ftr" sz="quarter" idx="11"/>
          </p:nvPr>
        </p:nvSpPr>
        <p:spPr/>
        <p:txBody>
          <a:bodyPr/>
          <a:lstStyle/>
          <a:p>
            <a:endParaRPr lang="ar-KW"/>
          </a:p>
        </p:txBody>
      </p:sp>
      <p:sp>
        <p:nvSpPr>
          <p:cNvPr id="6" name="Slide Number Placeholder 5"/>
          <p:cNvSpPr>
            <a:spLocks noGrp="1"/>
          </p:cNvSpPr>
          <p:nvPr>
            <p:ph type="sldNum" sz="quarter" idx="12"/>
          </p:nvPr>
        </p:nvSpPr>
        <p:spPr/>
        <p:txBody>
          <a:bodyPr/>
          <a:lstStyle/>
          <a:p>
            <a:fld id="{68D96A7D-A6D3-45BC-886E-EDD04815A726}" type="slidenum">
              <a:rPr lang="ar-KW" smtClean="0"/>
              <a:t>‹#›</a:t>
            </a:fld>
            <a:endParaRPr lang="ar-KW"/>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91617F0F-55EA-4503-B7E7-E5DB610F0125}" type="datetimeFigureOut">
              <a:rPr lang="ar-KW" smtClean="0"/>
              <a:t>6/8/1437</a:t>
            </a:fld>
            <a:endParaRPr lang="ar-KW"/>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ar-KW"/>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68D96A7D-A6D3-45BC-886E-EDD04815A726}" type="slidenum">
              <a:rPr lang="ar-KW" smtClean="0"/>
              <a:t>‹#›</a:t>
            </a:fld>
            <a:endParaRPr lang="ar-KW"/>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763688" y="3789040"/>
            <a:ext cx="6264696" cy="1728192"/>
          </a:xfrm>
        </p:spPr>
        <p:txBody>
          <a:bodyPr>
            <a:normAutofit/>
          </a:bodyPr>
          <a:lstStyle/>
          <a:p>
            <a:r>
              <a:rPr lang="en-US" sz="1800" b="1" i="1" dirty="0">
                <a:solidFill>
                  <a:schemeClr val="tx1"/>
                </a:solidFill>
                <a:cs typeface="+mj-cs"/>
              </a:rPr>
              <a:t>Prepared and presented by:</a:t>
            </a:r>
            <a:endParaRPr lang="en-US" sz="1800" dirty="0">
              <a:solidFill>
                <a:schemeClr val="tx1"/>
              </a:solidFill>
              <a:cs typeface="+mj-cs"/>
            </a:endParaRPr>
          </a:p>
          <a:p>
            <a:pPr rtl="0"/>
            <a:r>
              <a:rPr lang="en-US" sz="1800" b="1" dirty="0">
                <a:solidFill>
                  <a:srgbClr val="FF0000"/>
                </a:solidFill>
                <a:cs typeface="+mj-cs"/>
              </a:rPr>
              <a:t>Mr. </a:t>
            </a:r>
            <a:r>
              <a:rPr lang="en-US" sz="1800" b="1" dirty="0" err="1">
                <a:solidFill>
                  <a:srgbClr val="FF0000"/>
                </a:solidFill>
                <a:cs typeface="+mj-cs"/>
              </a:rPr>
              <a:t>Abdulaziz</a:t>
            </a:r>
            <a:r>
              <a:rPr lang="en-US" sz="1800" b="1" dirty="0">
                <a:solidFill>
                  <a:srgbClr val="FF0000"/>
                </a:solidFill>
                <a:cs typeface="+mj-cs"/>
              </a:rPr>
              <a:t> </a:t>
            </a:r>
            <a:r>
              <a:rPr lang="en-US" sz="1800" b="1" dirty="0" err="1">
                <a:solidFill>
                  <a:srgbClr val="FF0000"/>
                </a:solidFill>
                <a:cs typeface="+mj-cs"/>
              </a:rPr>
              <a:t>Qaraja</a:t>
            </a:r>
            <a:r>
              <a:rPr lang="en-US" sz="1800" b="1" dirty="0">
                <a:solidFill>
                  <a:srgbClr val="FF0000"/>
                </a:solidFill>
                <a:cs typeface="+mj-cs"/>
              </a:rPr>
              <a:t> (ELT Supervisor)</a:t>
            </a:r>
          </a:p>
          <a:p>
            <a:pPr rtl="0"/>
            <a:r>
              <a:rPr lang="en-US" sz="1800" b="1" dirty="0">
                <a:solidFill>
                  <a:srgbClr val="FF0000"/>
                </a:solidFill>
                <a:cs typeface="+mj-cs"/>
              </a:rPr>
              <a:t>Mr. </a:t>
            </a:r>
            <a:r>
              <a:rPr lang="en-US" sz="1800" b="1" dirty="0" err="1">
                <a:solidFill>
                  <a:srgbClr val="FF0000"/>
                </a:solidFill>
                <a:cs typeface="+mj-cs"/>
              </a:rPr>
              <a:t>MalEk</a:t>
            </a:r>
            <a:r>
              <a:rPr lang="en-US" sz="1800" b="1" dirty="0">
                <a:solidFill>
                  <a:srgbClr val="FF0000"/>
                </a:solidFill>
                <a:cs typeface="+mj-cs"/>
              </a:rPr>
              <a:t> Ahmed </a:t>
            </a:r>
            <a:r>
              <a:rPr lang="en-US" sz="1800" b="1" dirty="0" err="1">
                <a:solidFill>
                  <a:srgbClr val="FF0000"/>
                </a:solidFill>
                <a:cs typeface="+mj-cs"/>
              </a:rPr>
              <a:t>Assaf</a:t>
            </a:r>
            <a:r>
              <a:rPr lang="en-US" sz="1800" b="1" dirty="0">
                <a:solidFill>
                  <a:srgbClr val="FF0000"/>
                </a:solidFill>
                <a:cs typeface="+mj-cs"/>
              </a:rPr>
              <a:t>  (Teacher of English at Fahd El-</a:t>
            </a:r>
            <a:r>
              <a:rPr lang="en-US" sz="1800" b="1" dirty="0" err="1">
                <a:solidFill>
                  <a:srgbClr val="FF0000"/>
                </a:solidFill>
                <a:cs typeface="+mj-cs"/>
              </a:rPr>
              <a:t>Dweiri</a:t>
            </a:r>
            <a:r>
              <a:rPr lang="en-US" sz="1800" b="1" dirty="0">
                <a:solidFill>
                  <a:srgbClr val="FF0000"/>
                </a:solidFill>
                <a:cs typeface="+mj-cs"/>
              </a:rPr>
              <a:t> Secondary School)</a:t>
            </a:r>
          </a:p>
          <a:p>
            <a:pPr algn="l" rtl="0"/>
            <a:endParaRPr lang="ar-KW" sz="1800" dirty="0">
              <a:solidFill>
                <a:schemeClr val="tx2">
                  <a:lumMod val="60000"/>
                  <a:lumOff val="40000"/>
                </a:schemeClr>
              </a:solidFill>
              <a:latin typeface="Algerian" pitchFamily="82" charset="0"/>
              <a:cs typeface="+mj-cs"/>
            </a:endParaRPr>
          </a:p>
        </p:txBody>
      </p:sp>
      <p:sp>
        <p:nvSpPr>
          <p:cNvPr id="5" name="عنوان 1"/>
          <p:cNvSpPr txBox="1">
            <a:spLocks/>
          </p:cNvSpPr>
          <p:nvPr/>
        </p:nvSpPr>
        <p:spPr>
          <a:xfrm>
            <a:off x="-5071" y="445291"/>
            <a:ext cx="9144000" cy="2376263"/>
          </a:xfrm>
          <a:prstGeom prst="rect">
            <a:avLst/>
          </a:prstGeom>
        </p:spPr>
        <p:txBody>
          <a:bodyPr vert="horz" lIns="91440" tIns="45720" rIns="91440" bIns="45720" rtlCol="0" anchor="b">
            <a:noAutofit/>
          </a:bodyPr>
          <a:lstStyle>
            <a:lvl1pPr algn="ctr" defTabSz="914400" rtl="1" eaLnBrk="1" latinLnBrk="0" hangingPunct="1">
              <a:spcBef>
                <a:spcPct val="0"/>
              </a:spcBef>
              <a:buNone/>
              <a:defRPr sz="4800" kern="1200">
                <a:solidFill>
                  <a:schemeClr val="tx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l" rtl="0"/>
            <a:r>
              <a:rPr lang="en-US" sz="1800" dirty="0">
                <a:solidFill>
                  <a:schemeClr val="tx2">
                    <a:lumMod val="50000"/>
                  </a:schemeClr>
                </a:solidFill>
                <a:latin typeface="Bernard MT Condensed" pitchFamily="18" charset="0"/>
              </a:rPr>
              <a:t>    State of Kuwait                                                                      2</a:t>
            </a:r>
            <a:r>
              <a:rPr lang="en-US" sz="1800" baseline="30000" dirty="0">
                <a:solidFill>
                  <a:schemeClr val="tx2">
                    <a:lumMod val="50000"/>
                  </a:schemeClr>
                </a:solidFill>
                <a:latin typeface="Bernard MT Condensed" pitchFamily="18" charset="0"/>
              </a:rPr>
              <a:t>nd</a:t>
            </a:r>
            <a:r>
              <a:rPr lang="en-US" sz="1800" dirty="0">
                <a:solidFill>
                  <a:schemeClr val="tx2">
                    <a:lumMod val="50000"/>
                  </a:schemeClr>
                </a:solidFill>
                <a:latin typeface="Bernard MT Condensed" pitchFamily="18" charset="0"/>
              </a:rPr>
              <a:t> English Teaching Forum (2015-2016)</a:t>
            </a:r>
          </a:p>
          <a:p>
            <a:pPr algn="l" rtl="0"/>
            <a:r>
              <a:rPr lang="en-US" sz="1800" dirty="0">
                <a:solidFill>
                  <a:schemeClr val="tx2">
                    <a:lumMod val="50000"/>
                  </a:schemeClr>
                </a:solidFill>
                <a:latin typeface="Bernard MT Condensed" pitchFamily="18" charset="0"/>
              </a:rPr>
              <a:t>    Ministry of Education                                                                      “EXPERTISE ENLIGHTENMENT” </a:t>
            </a:r>
          </a:p>
          <a:p>
            <a:pPr algn="l" rtl="0"/>
            <a:r>
              <a:rPr lang="en-US" sz="1800" dirty="0">
                <a:solidFill>
                  <a:schemeClr val="tx2">
                    <a:lumMod val="50000"/>
                  </a:schemeClr>
                </a:solidFill>
                <a:latin typeface="Algerian" pitchFamily="82" charset="0"/>
              </a:rPr>
              <a:t>    </a:t>
            </a:r>
            <a:r>
              <a:rPr lang="en-US" sz="1800" dirty="0" err="1">
                <a:solidFill>
                  <a:schemeClr val="tx2">
                    <a:lumMod val="50000"/>
                  </a:schemeClr>
                </a:solidFill>
                <a:latin typeface="Bernard MT Condensed" pitchFamily="18" charset="0"/>
              </a:rPr>
              <a:t>Hawalli</a:t>
            </a:r>
            <a:r>
              <a:rPr lang="en-US" sz="1800" dirty="0">
                <a:solidFill>
                  <a:schemeClr val="tx2">
                    <a:lumMod val="50000"/>
                  </a:schemeClr>
                </a:solidFill>
                <a:latin typeface="Bernard MT Condensed" pitchFamily="18" charset="0"/>
              </a:rPr>
              <a:t> Educational Area</a:t>
            </a:r>
            <a:r>
              <a:rPr lang="en-US" sz="1800" dirty="0">
                <a:solidFill>
                  <a:schemeClr val="tx2">
                    <a:lumMod val="50000"/>
                  </a:schemeClr>
                </a:solidFill>
                <a:latin typeface="Algerian" pitchFamily="82" charset="0"/>
              </a:rPr>
              <a:t>                                              </a:t>
            </a:r>
          </a:p>
          <a:p>
            <a:pPr algn="l" rtl="0"/>
            <a:endParaRPr lang="en-US" sz="1400" dirty="0">
              <a:solidFill>
                <a:schemeClr val="tx2">
                  <a:lumMod val="50000"/>
                </a:schemeClr>
              </a:solidFill>
              <a:latin typeface="Algerian" pitchFamily="82" charset="0"/>
            </a:endParaRPr>
          </a:p>
          <a:p>
            <a:pPr algn="l" rtl="0"/>
            <a:endParaRPr lang="en-US" sz="1400" dirty="0">
              <a:solidFill>
                <a:schemeClr val="tx2">
                  <a:lumMod val="50000"/>
                </a:schemeClr>
              </a:solidFill>
              <a:latin typeface="Algerian" pitchFamily="82" charset="0"/>
            </a:endParaRPr>
          </a:p>
          <a:p>
            <a:pPr algn="l" rtl="0"/>
            <a:r>
              <a:rPr lang="en-US" sz="1400" dirty="0">
                <a:solidFill>
                  <a:schemeClr val="tx2">
                    <a:lumMod val="50000"/>
                  </a:schemeClr>
                </a:solidFill>
                <a:latin typeface="Algerian" pitchFamily="82" charset="0"/>
              </a:rPr>
              <a:t>                                                                       </a:t>
            </a:r>
            <a:r>
              <a:rPr lang="en-US" sz="2000" dirty="0">
                <a:solidFill>
                  <a:schemeClr val="tx2">
                    <a:lumMod val="50000"/>
                  </a:schemeClr>
                </a:solidFill>
                <a:latin typeface="Algerian" pitchFamily="82" charset="0"/>
              </a:rPr>
              <a:t>A WORKSHOP </a:t>
            </a:r>
            <a:br>
              <a:rPr lang="en-US" sz="2000" dirty="0">
                <a:solidFill>
                  <a:schemeClr val="tx2">
                    <a:lumMod val="50000"/>
                  </a:schemeClr>
                </a:solidFill>
                <a:latin typeface="Algerian" pitchFamily="82" charset="0"/>
              </a:rPr>
            </a:br>
            <a:r>
              <a:rPr lang="en-US" sz="2000" dirty="0">
                <a:solidFill>
                  <a:schemeClr val="tx2">
                    <a:lumMod val="50000"/>
                  </a:schemeClr>
                </a:solidFill>
                <a:latin typeface="Algerian" pitchFamily="82" charset="0"/>
              </a:rPr>
              <a:t>                                                            </a:t>
            </a:r>
            <a:r>
              <a:rPr lang="en-US" sz="2000" dirty="0" err="1">
                <a:solidFill>
                  <a:schemeClr val="tx2">
                    <a:lumMod val="50000"/>
                  </a:schemeClr>
                </a:solidFill>
                <a:latin typeface="Algerian" pitchFamily="82" charset="0"/>
              </a:rPr>
              <a:t>oN</a:t>
            </a:r>
            <a:br>
              <a:rPr lang="en-US" sz="2000" dirty="0">
                <a:solidFill>
                  <a:schemeClr val="tx2">
                    <a:lumMod val="50000"/>
                  </a:schemeClr>
                </a:solidFill>
                <a:latin typeface="Algerian" pitchFamily="82" charset="0"/>
              </a:rPr>
            </a:br>
            <a:endParaRPr lang="en-US" sz="2000" dirty="0">
              <a:solidFill>
                <a:schemeClr val="tx2">
                  <a:lumMod val="50000"/>
                </a:schemeClr>
              </a:solidFill>
              <a:latin typeface="Algerian" pitchFamily="82" charset="0"/>
            </a:endParaRPr>
          </a:p>
        </p:txBody>
      </p:sp>
      <p:sp>
        <p:nvSpPr>
          <p:cNvPr id="6" name="مستطيل 5"/>
          <p:cNvSpPr/>
          <p:nvPr/>
        </p:nvSpPr>
        <p:spPr>
          <a:xfrm>
            <a:off x="611560" y="2818383"/>
            <a:ext cx="8136904" cy="1077218"/>
          </a:xfrm>
          <a:prstGeom prst="rect">
            <a:avLst/>
          </a:prstGeom>
          <a:noFill/>
        </p:spPr>
        <p:txBody>
          <a:bodyPr wrap="square" lIns="91440" tIns="45720" rIns="91440" bIns="45720">
            <a:spAutoFit/>
          </a:bodyPr>
          <a:lstStyle/>
          <a:p>
            <a:pPr algn="ctr"/>
            <a:r>
              <a:rPr lang="en-US"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lgerian" pitchFamily="82" charset="0"/>
              </a:rPr>
              <a:t>The 21</a:t>
            </a:r>
            <a:r>
              <a:rPr lang="en-US" sz="3200" b="1" baseline="300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lgerian" pitchFamily="82" charset="0"/>
              </a:rPr>
              <a:t>st</a:t>
            </a:r>
            <a:r>
              <a:rPr lang="en-US"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lgerian" pitchFamily="82" charset="0"/>
              </a:rPr>
              <a:t> century teacher: </a:t>
            </a:r>
          </a:p>
          <a:p>
            <a:pPr algn="ctr"/>
            <a:r>
              <a:rPr lang="en-US"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lgerian" pitchFamily="82" charset="0"/>
              </a:rPr>
              <a:t>Challenges and strategies</a:t>
            </a:r>
            <a:endParaRPr lang="ar-KW"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9481" y="445291"/>
            <a:ext cx="11430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5577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additive="base">
                                        <p:cTn id="1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6">
                                            <p:txEl>
                                              <p:pRg st="1" end="1"/>
                                            </p:txEl>
                                          </p:spTgt>
                                        </p:tgtEl>
                                        <p:attrNameLst>
                                          <p:attrName>style.visibility</p:attrName>
                                        </p:attrNameLst>
                                      </p:cBhvr>
                                      <p:to>
                                        <p:strVal val="visible"/>
                                      </p:to>
                                    </p:set>
                                    <p:animEffect transition="in" filter="fade">
                                      <p:cBhvr>
                                        <p:cTn id="26" dur="1000"/>
                                        <p:tgtEl>
                                          <p:spTgt spid="6">
                                            <p:txEl>
                                              <p:pRg st="1" end="1"/>
                                            </p:txEl>
                                          </p:spTgt>
                                        </p:tgtEl>
                                      </p:cBhvr>
                                    </p:animEffect>
                                    <p:anim calcmode="lin" valueType="num">
                                      <p:cBhvr>
                                        <p:cTn id="27"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Effect transition="in" filter="barn(inVertical)">
                                      <p:cBhvr>
                                        <p:cTn id="33" dur="500"/>
                                        <p:tgtEl>
                                          <p:spTgt spid="3">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8" presetClass="entr" presetSubtype="0" accel="50000" fill="hold" grpId="0" nodeType="clickEffect">
                                  <p:stCondLst>
                                    <p:cond delay="0"/>
                                  </p:stCondLst>
                                  <p:iterate type="lt">
                                    <p:tmPct val="50000"/>
                                  </p:iterate>
                                  <p:childTnLst>
                                    <p:set>
                                      <p:cBhvr>
                                        <p:cTn id="37" dur="1" fill="hold">
                                          <p:stCondLst>
                                            <p:cond delay="0"/>
                                          </p:stCondLst>
                                        </p:cTn>
                                        <p:tgtEl>
                                          <p:spTgt spid="5"/>
                                        </p:tgtEl>
                                        <p:attrNameLst>
                                          <p:attrName>style.visibility</p:attrName>
                                        </p:attrNameLst>
                                      </p:cBhvr>
                                      <p:to>
                                        <p:strVal val="visible"/>
                                      </p:to>
                                    </p:set>
                                    <p:set>
                                      <p:cBhvr>
                                        <p:cTn id="38" dur="455" fill="hold">
                                          <p:stCondLst>
                                            <p:cond delay="0"/>
                                          </p:stCondLst>
                                        </p:cTn>
                                        <p:tgtEl>
                                          <p:spTgt spid="5"/>
                                        </p:tgtEl>
                                        <p:attrNameLst>
                                          <p:attrName>style.rotation</p:attrName>
                                        </p:attrNameLst>
                                      </p:cBhvr>
                                      <p:to>
                                        <p:strVal val="-45.0"/>
                                      </p:to>
                                    </p:set>
                                    <p:anim calcmode="lin" valueType="num">
                                      <p:cBhvr>
                                        <p:cTn id="39"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40"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41"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42"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5" presetClass="entr" presetSubtype="0" fill="hold" grpId="0" nodeType="clickEffect">
                                  <p:stCondLst>
                                    <p:cond delay="0"/>
                                  </p:stCondLst>
                                  <p:iterate type="lt">
                                    <p:tmPct val="0"/>
                                  </p:iterate>
                                  <p:childTnLst>
                                    <p:set>
                                      <p:cBhvr>
                                        <p:cTn id="46" dur="1" fill="hold">
                                          <p:stCondLst>
                                            <p:cond delay="0"/>
                                          </p:stCondLst>
                                        </p:cTn>
                                        <p:tgtEl>
                                          <p:spTgt spid="6"/>
                                        </p:tgtEl>
                                        <p:attrNameLst>
                                          <p:attrName>style.visibility</p:attrName>
                                        </p:attrNameLst>
                                      </p:cBhvr>
                                      <p:to>
                                        <p:strVal val="visible"/>
                                      </p:to>
                                    </p:set>
                                    <p:animEffect transition="in" filter="fade">
                                      <p:cBhvr>
                                        <p:cTn id="47" dur="2000"/>
                                        <p:tgtEl>
                                          <p:spTgt spid="6"/>
                                        </p:tgtEl>
                                      </p:cBhvr>
                                    </p:animEffect>
                                    <p:anim calcmode="lin" valueType="num">
                                      <p:cBhvr>
                                        <p:cTn id="48" dur="2000" fill="hold"/>
                                        <p:tgtEl>
                                          <p:spTgt spid="6"/>
                                        </p:tgtEl>
                                        <p:attrNameLst>
                                          <p:attrName>style.rotation</p:attrName>
                                        </p:attrNameLst>
                                      </p:cBhvr>
                                      <p:tavLst>
                                        <p:tav tm="0">
                                          <p:val>
                                            <p:fltVal val="720"/>
                                          </p:val>
                                        </p:tav>
                                        <p:tav tm="100000">
                                          <p:val>
                                            <p:fltVal val="0"/>
                                          </p:val>
                                        </p:tav>
                                      </p:tavLst>
                                    </p:anim>
                                    <p:anim calcmode="lin" valueType="num">
                                      <p:cBhvr>
                                        <p:cTn id="49" dur="2000" fill="hold"/>
                                        <p:tgtEl>
                                          <p:spTgt spid="6"/>
                                        </p:tgtEl>
                                        <p:attrNameLst>
                                          <p:attrName>ppt_h</p:attrName>
                                        </p:attrNameLst>
                                      </p:cBhvr>
                                      <p:tavLst>
                                        <p:tav tm="0">
                                          <p:val>
                                            <p:fltVal val="0"/>
                                          </p:val>
                                        </p:tav>
                                        <p:tav tm="100000">
                                          <p:val>
                                            <p:strVal val="#ppt_h"/>
                                          </p:val>
                                        </p:tav>
                                      </p:tavLst>
                                    </p:anim>
                                    <p:anim calcmode="lin" valueType="num">
                                      <p:cBhvr>
                                        <p:cTn id="50" dur="2000" fill="hold"/>
                                        <p:tgtEl>
                                          <p:spTgt spid="6"/>
                                        </p:tgtEl>
                                        <p:attrNameLst>
                                          <p:attrName>ppt_w</p:attrName>
                                        </p:attrNameLst>
                                      </p:cBhvr>
                                      <p:tavLst>
                                        <p:tav tm="0">
                                          <p:val>
                                            <p:fltVal val="0"/>
                                          </p:val>
                                        </p:tav>
                                        <p:tav tm="100000">
                                          <p:val>
                                            <p:strVal val="#ppt_w"/>
                                          </p:val>
                                        </p:tav>
                                      </p:tavLst>
                                    </p:anim>
                                  </p:childTnLst>
                                </p:cTn>
                              </p:par>
                            </p:childTnLst>
                          </p:cTn>
                        </p:par>
                      </p:childTnLst>
                    </p:cTn>
                  </p:par>
                  <p:par>
                    <p:cTn id="51" fill="hold">
                      <p:stCondLst>
                        <p:cond delay="indefinite"/>
                      </p:stCondLst>
                      <p:childTnLst>
                        <p:par>
                          <p:cTn id="52" fill="hold">
                            <p:stCondLst>
                              <p:cond delay="0"/>
                            </p:stCondLst>
                            <p:childTnLst>
                              <p:par>
                                <p:cTn id="53" presetID="34" presetClass="emph" presetSubtype="0" fill="hold" grpId="1" nodeType="clickEffect">
                                  <p:stCondLst>
                                    <p:cond delay="0"/>
                                  </p:stCondLst>
                                  <p:iterate type="lt">
                                    <p:tmPct val="10000"/>
                                  </p:iterate>
                                  <p:childTnLst>
                                    <p:animMotion origin="layout" path="M 0.0 0.0 L 0.0 -0.07213" pathEditMode="relative" ptsTypes="">
                                      <p:cBhvr>
                                        <p:cTn id="54" dur="250" accel="50000" decel="50000" autoRev="1" fill="hold">
                                          <p:stCondLst>
                                            <p:cond delay="0"/>
                                          </p:stCondLst>
                                        </p:cTn>
                                        <p:tgtEl>
                                          <p:spTgt spid="6"/>
                                        </p:tgtEl>
                                        <p:attrNameLst>
                                          <p:attrName>ppt_x</p:attrName>
                                          <p:attrName>ppt_y</p:attrName>
                                        </p:attrNameLst>
                                      </p:cBhvr>
                                    </p:animMotion>
                                    <p:animRot by="1500000">
                                      <p:cBhvr>
                                        <p:cTn id="55" dur="125" fill="hold">
                                          <p:stCondLst>
                                            <p:cond delay="0"/>
                                          </p:stCondLst>
                                        </p:cTn>
                                        <p:tgtEl>
                                          <p:spTgt spid="6"/>
                                        </p:tgtEl>
                                        <p:attrNameLst>
                                          <p:attrName>r</p:attrName>
                                        </p:attrNameLst>
                                      </p:cBhvr>
                                    </p:animRot>
                                    <p:animRot by="-1500000">
                                      <p:cBhvr>
                                        <p:cTn id="56" dur="125" fill="hold">
                                          <p:stCondLst>
                                            <p:cond delay="125"/>
                                          </p:stCondLst>
                                        </p:cTn>
                                        <p:tgtEl>
                                          <p:spTgt spid="6"/>
                                        </p:tgtEl>
                                        <p:attrNameLst>
                                          <p:attrName>r</p:attrName>
                                        </p:attrNameLst>
                                      </p:cBhvr>
                                    </p:animRot>
                                    <p:animRot by="-1500000">
                                      <p:cBhvr>
                                        <p:cTn id="57" dur="125" fill="hold">
                                          <p:stCondLst>
                                            <p:cond delay="250"/>
                                          </p:stCondLst>
                                        </p:cTn>
                                        <p:tgtEl>
                                          <p:spTgt spid="6"/>
                                        </p:tgtEl>
                                        <p:attrNameLst>
                                          <p:attrName>r</p:attrName>
                                        </p:attrNameLst>
                                      </p:cBhvr>
                                    </p:animRot>
                                    <p:animRot by="1500000">
                                      <p:cBhvr>
                                        <p:cTn id="58" dur="125" fill="hold">
                                          <p:stCondLst>
                                            <p:cond delay="375"/>
                                          </p:stCondLst>
                                        </p:cTn>
                                        <p:tgtEl>
                                          <p:spTgt spid="6"/>
                                        </p:tgtEl>
                                        <p:attrNameLst>
                                          <p:attrName>r</p:attrName>
                                        </p:attrNameLst>
                                      </p:cBhvr>
                                    </p:animRot>
                                  </p:childTnLst>
                                </p:cTn>
                              </p:par>
                            </p:childTnLst>
                          </p:cTn>
                        </p:par>
                      </p:childTnLst>
                    </p:cTn>
                  </p:par>
                  <p:par>
                    <p:cTn id="59" fill="hold">
                      <p:stCondLst>
                        <p:cond delay="indefinite"/>
                      </p:stCondLst>
                      <p:childTnLst>
                        <p:par>
                          <p:cTn id="60" fill="hold">
                            <p:stCondLst>
                              <p:cond delay="0"/>
                            </p:stCondLst>
                            <p:childTnLst>
                              <p:par>
                                <p:cTn id="61" presetID="18" presetClass="emph" presetSubtype="0" fill="hold" grpId="2" nodeType="clickEffect">
                                  <p:stCondLst>
                                    <p:cond delay="0"/>
                                  </p:stCondLst>
                                  <p:iterate type="lt">
                                    <p:tmPct val="4000"/>
                                  </p:iterate>
                                  <p:childTnLst>
                                    <p:set>
                                      <p:cBhvr override="childStyle">
                                        <p:cTn id="62" dur="500" fill="hold"/>
                                        <p:tgtEl>
                                          <p:spTgt spid="6"/>
                                        </p:tgtEl>
                                        <p:attrNameLst>
                                          <p:attrName>style.textDecorationUnderline</p:attrName>
                                        </p:attrNameLst>
                                      </p:cBhvr>
                                      <p:to>
                                        <p:strVal val="true"/>
                                      </p:to>
                                    </p:se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3">
                                            <p:txEl>
                                              <p:pRg st="1" end="1"/>
                                            </p:txEl>
                                          </p:spTgt>
                                        </p:tgtEl>
                                        <p:attrNameLst>
                                          <p:attrName>style.visibility</p:attrName>
                                        </p:attrNameLst>
                                      </p:cBhvr>
                                      <p:to>
                                        <p:strVal val="visible"/>
                                      </p:to>
                                    </p:set>
                                    <p:animEffect transition="in" filter="barn(inVertical)">
                                      <p:cBhvr>
                                        <p:cTn id="67" dur="500"/>
                                        <p:tgtEl>
                                          <p:spTgt spid="3">
                                            <p:txEl>
                                              <p:pRg st="1" end="1"/>
                                            </p:txEl>
                                          </p:spTgt>
                                        </p:tgtEl>
                                      </p:cBhvr>
                                    </p:animEffect>
                                  </p:childTnLst>
                                </p:cTn>
                              </p:par>
                              <p:par>
                                <p:cTn id="68" presetID="6" presetClass="entr" presetSubtype="16" fill="hold" grpId="0" nodeType="withEffect">
                                  <p:stCondLst>
                                    <p:cond delay="0"/>
                                  </p:stCondLst>
                                  <p:childTnLst>
                                    <p:set>
                                      <p:cBhvr>
                                        <p:cTn id="69" dur="1" fill="hold">
                                          <p:stCondLst>
                                            <p:cond delay="0"/>
                                          </p:stCondLst>
                                        </p:cTn>
                                        <p:tgtEl>
                                          <p:spTgt spid="3">
                                            <p:txEl>
                                              <p:pRg st="2" end="2"/>
                                            </p:txEl>
                                          </p:spTgt>
                                        </p:tgtEl>
                                        <p:attrNameLst>
                                          <p:attrName>style.visibility</p:attrName>
                                        </p:attrNameLst>
                                      </p:cBhvr>
                                      <p:to>
                                        <p:strVal val="visible"/>
                                      </p:to>
                                    </p:set>
                                    <p:animEffect transition="in" filter="circle(in)">
                                      <p:cBhvr>
                                        <p:cTn id="70"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P spid="6" grpId="1"/>
      <p:bldP spid="6" grpId="2"/>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6871" y="2712825"/>
            <a:ext cx="5590889" cy="646331"/>
          </a:xfrm>
          <a:prstGeom prst="rect">
            <a:avLst/>
          </a:prstGeom>
        </p:spPr>
        <p:txBody>
          <a:bodyPr wrap="none">
            <a:spAutoFit/>
          </a:bodyPr>
          <a:lstStyle/>
          <a:p>
            <a:pPr lvl="0" algn="l" rtl="0"/>
            <a:r>
              <a:rPr lang="en-US" b="1" dirty="0"/>
              <a:t>IV. CHARACTERISTICS OF THE  21ST CENTURY TEACHER</a:t>
            </a:r>
            <a:endParaRPr lang="ar-KW" dirty="0"/>
          </a:p>
          <a:p>
            <a:pPr algn="l" rtl="0"/>
            <a:endParaRPr lang="en-US" dirty="0"/>
          </a:p>
        </p:txBody>
      </p:sp>
      <p:sp>
        <p:nvSpPr>
          <p:cNvPr id="3" name="Rectangle 2"/>
          <p:cNvSpPr/>
          <p:nvPr/>
        </p:nvSpPr>
        <p:spPr>
          <a:xfrm>
            <a:off x="1359245" y="4090622"/>
            <a:ext cx="6189836" cy="369332"/>
          </a:xfrm>
          <a:prstGeom prst="rect">
            <a:avLst/>
          </a:prstGeom>
        </p:spPr>
        <p:txBody>
          <a:bodyPr wrap="none">
            <a:spAutoFit/>
          </a:bodyPr>
          <a:lstStyle/>
          <a:p>
            <a:pPr algn="l" rtl="0"/>
            <a:r>
              <a:rPr lang="en-US" b="1" dirty="0"/>
              <a:t>B). THE CHALLENGES OF TEACHING 21</a:t>
            </a:r>
            <a:r>
              <a:rPr lang="en-US" b="1" baseline="30000" dirty="0"/>
              <a:t>ST</a:t>
            </a:r>
            <a:r>
              <a:rPr lang="en-US" b="1" dirty="0"/>
              <a:t> CENTURY STUDENTS</a:t>
            </a:r>
            <a:endParaRPr lang="en-US" dirty="0"/>
          </a:p>
        </p:txBody>
      </p:sp>
      <p:sp>
        <p:nvSpPr>
          <p:cNvPr id="4" name="Rectangle 3"/>
          <p:cNvSpPr/>
          <p:nvPr/>
        </p:nvSpPr>
        <p:spPr>
          <a:xfrm>
            <a:off x="1116871" y="2454254"/>
            <a:ext cx="242374" cy="369332"/>
          </a:xfrm>
          <a:prstGeom prst="rect">
            <a:avLst/>
          </a:prstGeom>
        </p:spPr>
        <p:txBody>
          <a:bodyPr wrap="none">
            <a:spAutoFit/>
          </a:bodyPr>
          <a:lstStyle/>
          <a:p>
            <a:pPr lvl="0" algn="l" rtl="0"/>
            <a:r>
              <a:rPr lang="en-US" b="1" dirty="0"/>
              <a:t> </a:t>
            </a:r>
            <a:endParaRPr lang="en-US" sz="1600" dirty="0"/>
          </a:p>
        </p:txBody>
      </p:sp>
      <p:sp>
        <p:nvSpPr>
          <p:cNvPr id="5" name="Rectangle 4"/>
          <p:cNvSpPr/>
          <p:nvPr/>
        </p:nvSpPr>
        <p:spPr>
          <a:xfrm>
            <a:off x="1359245" y="4590463"/>
            <a:ext cx="6978064" cy="369332"/>
          </a:xfrm>
          <a:prstGeom prst="rect">
            <a:avLst/>
          </a:prstGeom>
        </p:spPr>
        <p:txBody>
          <a:bodyPr wrap="none">
            <a:spAutoFit/>
          </a:bodyPr>
          <a:lstStyle/>
          <a:p>
            <a:pPr algn="l" rtl="0"/>
            <a:r>
              <a:rPr lang="en-US" b="1" dirty="0"/>
              <a:t>C). STRATEGIES  FOR  USING TECHNOLOGY TO TEACH 21</a:t>
            </a:r>
            <a:r>
              <a:rPr lang="en-US" b="1" baseline="30000" dirty="0"/>
              <a:t>ST</a:t>
            </a:r>
            <a:r>
              <a:rPr lang="en-US" b="1" dirty="0"/>
              <a:t> STUDENTS</a:t>
            </a:r>
            <a:endParaRPr lang="en-US" dirty="0"/>
          </a:p>
        </p:txBody>
      </p:sp>
      <p:sp>
        <p:nvSpPr>
          <p:cNvPr id="9" name="Rectangle 8"/>
          <p:cNvSpPr/>
          <p:nvPr/>
        </p:nvSpPr>
        <p:spPr>
          <a:xfrm>
            <a:off x="1149614" y="5085184"/>
            <a:ext cx="2099357" cy="369332"/>
          </a:xfrm>
          <a:prstGeom prst="rect">
            <a:avLst/>
          </a:prstGeom>
        </p:spPr>
        <p:txBody>
          <a:bodyPr wrap="square">
            <a:spAutoFit/>
          </a:bodyPr>
          <a:lstStyle/>
          <a:p>
            <a:pPr algn="l" rtl="0"/>
            <a:r>
              <a:rPr lang="en-US" b="1" dirty="0"/>
              <a:t>VI. CONCLUSION</a:t>
            </a:r>
            <a:endParaRPr lang="en-US" dirty="0"/>
          </a:p>
        </p:txBody>
      </p:sp>
      <p:sp>
        <p:nvSpPr>
          <p:cNvPr id="10" name="Rectangle 9"/>
          <p:cNvSpPr/>
          <p:nvPr/>
        </p:nvSpPr>
        <p:spPr>
          <a:xfrm>
            <a:off x="1137041" y="1974161"/>
            <a:ext cx="1309974" cy="369332"/>
          </a:xfrm>
          <a:prstGeom prst="rect">
            <a:avLst/>
          </a:prstGeom>
        </p:spPr>
        <p:txBody>
          <a:bodyPr wrap="none">
            <a:spAutoFit/>
          </a:bodyPr>
          <a:lstStyle/>
          <a:p>
            <a:pPr algn="l" rtl="0"/>
            <a:r>
              <a:rPr lang="en-US" b="1" dirty="0"/>
              <a:t>II. PREVIEW</a:t>
            </a:r>
            <a:endParaRPr lang="en-US" dirty="0"/>
          </a:p>
        </p:txBody>
      </p:sp>
      <p:sp>
        <p:nvSpPr>
          <p:cNvPr id="11" name="Rectangle 10"/>
          <p:cNvSpPr/>
          <p:nvPr/>
        </p:nvSpPr>
        <p:spPr>
          <a:xfrm>
            <a:off x="3857833" y="742667"/>
            <a:ext cx="1578263" cy="369332"/>
          </a:xfrm>
          <a:prstGeom prst="rect">
            <a:avLst/>
          </a:prstGeom>
        </p:spPr>
        <p:txBody>
          <a:bodyPr wrap="square">
            <a:spAutoFit/>
          </a:bodyPr>
          <a:lstStyle/>
          <a:p>
            <a:pPr lvl="0" algn="l" rtl="0"/>
            <a:r>
              <a:rPr lang="en-US" b="1" u="sng" dirty="0">
                <a:solidFill>
                  <a:prstClr val="black"/>
                </a:solidFill>
              </a:rPr>
              <a:t>CONTENTS</a:t>
            </a:r>
            <a:endParaRPr lang="en-US" u="sng" dirty="0">
              <a:solidFill>
                <a:prstClr val="black"/>
              </a:solidFill>
            </a:endParaRPr>
          </a:p>
        </p:txBody>
      </p:sp>
      <p:sp>
        <p:nvSpPr>
          <p:cNvPr id="6" name="TextBox 5"/>
          <p:cNvSpPr txBox="1"/>
          <p:nvPr/>
        </p:nvSpPr>
        <p:spPr>
          <a:xfrm>
            <a:off x="1099903" y="1314350"/>
            <a:ext cx="6093075" cy="646331"/>
          </a:xfrm>
          <a:prstGeom prst="rect">
            <a:avLst/>
          </a:prstGeom>
          <a:noFill/>
        </p:spPr>
        <p:txBody>
          <a:bodyPr wrap="square" rtlCol="0">
            <a:spAutoFit/>
          </a:bodyPr>
          <a:lstStyle/>
          <a:p>
            <a:pPr algn="l"/>
            <a:r>
              <a:rPr lang="en-US" b="1" dirty="0"/>
              <a:t>I. WHAT DOES IT MEAN TO BE A 21ST CENTURY TEACHER? </a:t>
            </a:r>
          </a:p>
          <a:p>
            <a:pPr algn="l"/>
            <a:r>
              <a:rPr lang="en-US" b="1" dirty="0"/>
              <a:t>(A short video)</a:t>
            </a:r>
          </a:p>
        </p:txBody>
      </p:sp>
      <p:sp>
        <p:nvSpPr>
          <p:cNvPr id="7" name="TextBox 6"/>
          <p:cNvSpPr txBox="1"/>
          <p:nvPr/>
        </p:nvSpPr>
        <p:spPr>
          <a:xfrm>
            <a:off x="1117184" y="2343493"/>
            <a:ext cx="6557009" cy="369332"/>
          </a:xfrm>
          <a:prstGeom prst="rect">
            <a:avLst/>
          </a:prstGeom>
          <a:noFill/>
        </p:spPr>
        <p:txBody>
          <a:bodyPr wrap="square" rtlCol="0">
            <a:spAutoFit/>
          </a:bodyPr>
          <a:lstStyle/>
          <a:p>
            <a:pPr algn="l"/>
            <a:r>
              <a:rPr lang="en-US" b="1" dirty="0"/>
              <a:t>III. A VISION OF 21ST-CENTURY TEACHERS  (A short video)</a:t>
            </a:r>
            <a:r>
              <a:rPr lang="en-US" dirty="0"/>
              <a:t> </a:t>
            </a:r>
          </a:p>
        </p:txBody>
      </p:sp>
      <p:sp>
        <p:nvSpPr>
          <p:cNvPr id="8" name="TextBox 7"/>
          <p:cNvSpPr txBox="1"/>
          <p:nvPr/>
        </p:nvSpPr>
        <p:spPr>
          <a:xfrm>
            <a:off x="1359245" y="3618227"/>
            <a:ext cx="5609622" cy="369332"/>
          </a:xfrm>
          <a:prstGeom prst="rect">
            <a:avLst/>
          </a:prstGeom>
          <a:noFill/>
        </p:spPr>
        <p:txBody>
          <a:bodyPr wrap="square" rtlCol="0">
            <a:spAutoFit/>
          </a:bodyPr>
          <a:lstStyle/>
          <a:p>
            <a:pPr algn="l"/>
            <a:r>
              <a:rPr lang="en-US" b="1" dirty="0"/>
              <a:t>A). CHARACTERISTICS OF THE  21ST CENTURY STUDENT</a:t>
            </a:r>
          </a:p>
        </p:txBody>
      </p:sp>
      <p:sp>
        <p:nvSpPr>
          <p:cNvPr id="12" name="TextBox 11"/>
          <p:cNvSpPr txBox="1"/>
          <p:nvPr/>
        </p:nvSpPr>
        <p:spPr>
          <a:xfrm>
            <a:off x="1092660" y="3114552"/>
            <a:ext cx="5440189" cy="369332"/>
          </a:xfrm>
          <a:prstGeom prst="rect">
            <a:avLst/>
          </a:prstGeom>
          <a:noFill/>
        </p:spPr>
        <p:txBody>
          <a:bodyPr wrap="square" rtlCol="0">
            <a:spAutoFit/>
          </a:bodyPr>
          <a:lstStyle/>
          <a:p>
            <a:pPr algn="l"/>
            <a:r>
              <a:rPr lang="en-US" b="1" dirty="0"/>
              <a:t>V. LEARNING IN THE 21ST CENTURY</a:t>
            </a:r>
          </a:p>
        </p:txBody>
      </p:sp>
      <p:sp>
        <p:nvSpPr>
          <p:cNvPr id="14" name="TextBox 13"/>
          <p:cNvSpPr txBox="1"/>
          <p:nvPr/>
        </p:nvSpPr>
        <p:spPr>
          <a:xfrm>
            <a:off x="1149614" y="5587029"/>
            <a:ext cx="2156311" cy="369332"/>
          </a:xfrm>
          <a:prstGeom prst="rect">
            <a:avLst/>
          </a:prstGeom>
          <a:noFill/>
        </p:spPr>
        <p:txBody>
          <a:bodyPr wrap="square" rtlCol="0">
            <a:spAutoFit/>
          </a:bodyPr>
          <a:lstStyle/>
          <a:p>
            <a:pPr algn="l"/>
            <a:r>
              <a:rPr lang="en-US" b="1" dirty="0"/>
              <a:t>VII. REVIEW</a:t>
            </a:r>
          </a:p>
        </p:txBody>
      </p:sp>
    </p:spTree>
    <p:extLst>
      <p:ext uri="{BB962C8B-B14F-4D97-AF65-F5344CB8AC3E}">
        <p14:creationId xmlns:p14="http://schemas.microsoft.com/office/powerpoint/2010/main" val="2096536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inVertical)">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barn(inVertical)">
                                      <p:cBhvr>
                                        <p:cTn id="30" dur="500"/>
                                        <p:tgtEl>
                                          <p:spTgt spid="2"/>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2">
                                            <p:txEl>
                                              <p:pRg st="0" end="0"/>
                                            </p:txEl>
                                          </p:spTgt>
                                        </p:tgtEl>
                                        <p:attrNameLst>
                                          <p:attrName>style.visibility</p:attrName>
                                        </p:attrNameLst>
                                      </p:cBhvr>
                                      <p:to>
                                        <p:strVal val="visible"/>
                                      </p:to>
                                    </p:set>
                                    <p:anim calcmode="lin" valueType="num">
                                      <p:cBhvr additive="base">
                                        <p:cTn id="35"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00"/>
                                        <p:tgtEl>
                                          <p:spTgt spid="8"/>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barn(inVertical)">
                                      <p:cBhvr>
                                        <p:cTn id="46" dur="500"/>
                                        <p:tgtEl>
                                          <p:spTgt spid="3"/>
                                        </p:tgtEl>
                                      </p:cBhvr>
                                    </p:animEffect>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1000"/>
                                        <p:tgtEl>
                                          <p:spTgt spid="5"/>
                                        </p:tgtEl>
                                      </p:cBhvr>
                                    </p:animEffect>
                                    <p:anim calcmode="lin" valueType="num">
                                      <p:cBhvr>
                                        <p:cTn id="52" dur="1000" fill="hold"/>
                                        <p:tgtEl>
                                          <p:spTgt spid="5"/>
                                        </p:tgtEl>
                                        <p:attrNameLst>
                                          <p:attrName>ppt_x</p:attrName>
                                        </p:attrNameLst>
                                      </p:cBhvr>
                                      <p:tavLst>
                                        <p:tav tm="0">
                                          <p:val>
                                            <p:strVal val="#ppt_x"/>
                                          </p:val>
                                        </p:tav>
                                        <p:tav tm="100000">
                                          <p:val>
                                            <p:strVal val="#ppt_x"/>
                                          </p:val>
                                        </p:tav>
                                      </p:tavLst>
                                    </p:anim>
                                    <p:anim calcmode="lin" valueType="num">
                                      <p:cBhvr>
                                        <p:cTn id="5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additive="base">
                                        <p:cTn id="58" dur="500" fill="hold"/>
                                        <p:tgtEl>
                                          <p:spTgt spid="9"/>
                                        </p:tgtEl>
                                        <p:attrNameLst>
                                          <p:attrName>ppt_x</p:attrName>
                                        </p:attrNameLst>
                                      </p:cBhvr>
                                      <p:tavLst>
                                        <p:tav tm="0">
                                          <p:val>
                                            <p:strVal val="#ppt_x"/>
                                          </p:val>
                                        </p:tav>
                                        <p:tav tm="100000">
                                          <p:val>
                                            <p:strVal val="#ppt_x"/>
                                          </p:val>
                                        </p:tav>
                                      </p:tavLst>
                                    </p:anim>
                                    <p:anim calcmode="lin" valueType="num">
                                      <p:cBhvr additive="base">
                                        <p:cTn id="5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wipe(down)">
                                      <p:cBhvr>
                                        <p:cTn id="64" dur="500"/>
                                        <p:tgtEl>
                                          <p:spTgt spid="4"/>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additive="base">
                                        <p:cTn id="69" dur="500" fill="hold"/>
                                        <p:tgtEl>
                                          <p:spTgt spid="14"/>
                                        </p:tgtEl>
                                        <p:attrNameLst>
                                          <p:attrName>ppt_x</p:attrName>
                                        </p:attrNameLst>
                                      </p:cBhvr>
                                      <p:tavLst>
                                        <p:tav tm="0">
                                          <p:val>
                                            <p:strVal val="#ppt_x"/>
                                          </p:val>
                                        </p:tav>
                                        <p:tav tm="100000">
                                          <p:val>
                                            <p:strVal val="#ppt_x"/>
                                          </p:val>
                                        </p:tav>
                                      </p:tavLst>
                                    </p:anim>
                                    <p:anim calcmode="lin" valueType="num">
                                      <p:cBhvr additive="base">
                                        <p:cTn id="7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9" grpId="0"/>
      <p:bldP spid="10" grpId="0"/>
      <p:bldP spid="11" grpId="0"/>
      <p:bldP spid="6" grpId="0"/>
      <p:bldP spid="7" grpId="0"/>
      <p:bldP spid="8"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060848"/>
            <a:ext cx="7520940" cy="836672"/>
          </a:xfrm>
        </p:spPr>
        <p:txBody>
          <a:bodyPr>
            <a:normAutofit fontScale="90000"/>
          </a:bodyPr>
          <a:lstStyle/>
          <a:p>
            <a:r>
              <a:rPr lang="en-US" sz="3200" b="1" dirty="0"/>
              <a:t>I. WHAT DOES IT MEAN TO BE A 21ST CENTURY TEACHER? </a:t>
            </a:r>
          </a:p>
        </p:txBody>
      </p:sp>
    </p:spTree>
    <p:extLst>
      <p:ext uri="{BB962C8B-B14F-4D97-AF65-F5344CB8AC3E}">
        <p14:creationId xmlns:p14="http://schemas.microsoft.com/office/powerpoint/2010/main" val="219627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051720" y="2765432"/>
            <a:ext cx="5184576" cy="369332"/>
          </a:xfrm>
          <a:prstGeom prst="rect">
            <a:avLst/>
          </a:prstGeom>
        </p:spPr>
        <p:txBody>
          <a:bodyPr wrap="square">
            <a:spAutoFit/>
          </a:bodyPr>
          <a:lstStyle/>
          <a:p>
            <a:r>
              <a:rPr lang="en-US" dirty="0"/>
              <a:t>https://www.youtube.com/watch?v=GCwtsAp2VyY</a:t>
            </a:r>
          </a:p>
        </p:txBody>
      </p:sp>
    </p:spTree>
    <p:extLst>
      <p:ext uri="{BB962C8B-B14F-4D97-AF65-F5344CB8AC3E}">
        <p14:creationId xmlns:p14="http://schemas.microsoft.com/office/powerpoint/2010/main" val="3008216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1600" y="476673"/>
            <a:ext cx="6965245" cy="864096"/>
          </a:xfrm>
        </p:spPr>
        <p:txBody>
          <a:bodyPr>
            <a:normAutofit/>
          </a:bodyPr>
          <a:lstStyle/>
          <a:p>
            <a:pPr algn="l" rtl="0"/>
            <a:r>
              <a:rPr lang="en-US" sz="3600" b="1" dirty="0"/>
              <a:t>II. PREVIEW</a:t>
            </a:r>
            <a:endParaRPr lang="ar-KW" sz="5300" dirty="0"/>
          </a:p>
        </p:txBody>
      </p:sp>
      <p:sp>
        <p:nvSpPr>
          <p:cNvPr id="3" name="عنصر نائب للمحتوى 2"/>
          <p:cNvSpPr>
            <a:spLocks noGrp="1"/>
          </p:cNvSpPr>
          <p:nvPr>
            <p:ph idx="1"/>
          </p:nvPr>
        </p:nvSpPr>
        <p:spPr>
          <a:xfrm>
            <a:off x="755576" y="1268760"/>
            <a:ext cx="6696744" cy="3384376"/>
          </a:xfrm>
        </p:spPr>
        <p:txBody>
          <a:bodyPr>
            <a:noAutofit/>
          </a:bodyPr>
          <a:lstStyle/>
          <a:p>
            <a:pPr marL="0" indent="0" algn="l" rtl="0">
              <a:buNone/>
            </a:pPr>
            <a:r>
              <a:rPr lang="en-US" sz="4800" b="1" dirty="0">
                <a:solidFill>
                  <a:srgbClr val="7030A0"/>
                </a:solidFill>
              </a:rPr>
              <a:t>- How far do you agree or disagree with the following statements? Justify your answers.</a:t>
            </a:r>
            <a:endParaRPr lang="ar-KW" sz="4800" b="1" dirty="0">
              <a:solidFill>
                <a:srgbClr val="7030A0"/>
              </a:solidFill>
            </a:endParaRPr>
          </a:p>
        </p:txBody>
      </p:sp>
    </p:spTree>
    <p:extLst>
      <p:ext uri="{BB962C8B-B14F-4D97-AF65-F5344CB8AC3E}">
        <p14:creationId xmlns:p14="http://schemas.microsoft.com/office/powerpoint/2010/main" val="4079153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15616" y="1124744"/>
            <a:ext cx="6912768" cy="3830023"/>
          </a:xfrm>
        </p:spPr>
        <p:txBody>
          <a:bodyPr>
            <a:noAutofit/>
          </a:bodyPr>
          <a:lstStyle/>
          <a:p>
            <a:pPr marL="0" indent="0" algn="l">
              <a:buNone/>
            </a:pPr>
            <a:r>
              <a:rPr lang="en-US" sz="3600" dirty="0"/>
              <a:t>1. In spite of the 21st century’s massive revolutions in knowledge and information technology, the role of the teacher in students’ education has remained the same as it used to be in the past centuries.</a:t>
            </a:r>
          </a:p>
        </p:txBody>
      </p:sp>
    </p:spTree>
    <p:extLst>
      <p:ext uri="{BB962C8B-B14F-4D97-AF65-F5344CB8AC3E}">
        <p14:creationId xmlns:p14="http://schemas.microsoft.com/office/powerpoint/2010/main" val="1061373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marL="0" lvl="0" indent="0" algn="l" rtl="0">
              <a:buClr>
                <a:srgbClr val="AA2B1E"/>
              </a:buClr>
              <a:buNone/>
            </a:pPr>
            <a:r>
              <a:rPr lang="en-US" sz="4800" dirty="0">
                <a:solidFill>
                  <a:prstClr val="black"/>
                </a:solidFill>
              </a:rPr>
              <a:t>2. Teaching in the 21</a:t>
            </a:r>
            <a:r>
              <a:rPr lang="en-US" sz="4800" baseline="30000" dirty="0">
                <a:solidFill>
                  <a:prstClr val="black"/>
                </a:solidFill>
              </a:rPr>
              <a:t>st</a:t>
            </a:r>
            <a:r>
              <a:rPr lang="en-US" sz="4800" dirty="0">
                <a:solidFill>
                  <a:prstClr val="black"/>
                </a:solidFill>
              </a:rPr>
              <a:t> century consists primarily of lecturing to students who sit in rows at desks, dutifully listening and recording what they hear.</a:t>
            </a:r>
          </a:p>
          <a:p>
            <a:pPr marL="0" indent="0" algn="l">
              <a:buNone/>
            </a:pPr>
            <a:endParaRPr lang="en-US" dirty="0"/>
          </a:p>
        </p:txBody>
      </p:sp>
    </p:spTree>
    <p:extLst>
      <p:ext uri="{BB962C8B-B14F-4D97-AF65-F5344CB8AC3E}">
        <p14:creationId xmlns:p14="http://schemas.microsoft.com/office/powerpoint/2010/main" val="470613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l" rtl="0"/>
            <a:endParaRPr lang="ar-KW" sz="2400" dirty="0"/>
          </a:p>
        </p:txBody>
      </p:sp>
      <p:sp>
        <p:nvSpPr>
          <p:cNvPr id="3" name="عنصر نائب للمحتوى 2"/>
          <p:cNvSpPr>
            <a:spLocks noGrp="1"/>
          </p:cNvSpPr>
          <p:nvPr>
            <p:ph idx="1"/>
          </p:nvPr>
        </p:nvSpPr>
        <p:spPr>
          <a:xfrm>
            <a:off x="1043608" y="1196752"/>
            <a:ext cx="6196405" cy="3686007"/>
          </a:xfrm>
        </p:spPr>
        <p:txBody>
          <a:bodyPr>
            <a:noAutofit/>
          </a:bodyPr>
          <a:lstStyle/>
          <a:p>
            <a:pPr marL="0" lvl="0" indent="0" algn="l" rtl="0">
              <a:buNone/>
            </a:pPr>
            <a:r>
              <a:rPr lang="en-US" sz="4800" dirty="0"/>
              <a:t>3. In the 21st century, the educational environment is confined to the classroom.</a:t>
            </a:r>
          </a:p>
          <a:p>
            <a:pPr marL="0" indent="0" algn="l" rtl="0">
              <a:buNone/>
            </a:pPr>
            <a:endParaRPr lang="ar-KW" sz="4800" dirty="0"/>
          </a:p>
        </p:txBody>
      </p:sp>
    </p:spTree>
    <p:extLst>
      <p:ext uri="{BB962C8B-B14F-4D97-AF65-F5344CB8AC3E}">
        <p14:creationId xmlns:p14="http://schemas.microsoft.com/office/powerpoint/2010/main" val="3227810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l" rtl="0"/>
            <a:endParaRPr lang="ar-KW" sz="3200" dirty="0"/>
          </a:p>
        </p:txBody>
      </p:sp>
      <p:sp>
        <p:nvSpPr>
          <p:cNvPr id="3" name="عنصر نائب للمحتوى 2"/>
          <p:cNvSpPr>
            <a:spLocks noGrp="1"/>
          </p:cNvSpPr>
          <p:nvPr>
            <p:ph idx="1"/>
          </p:nvPr>
        </p:nvSpPr>
        <p:spPr/>
        <p:txBody>
          <a:bodyPr>
            <a:normAutofit/>
          </a:bodyPr>
          <a:lstStyle/>
          <a:p>
            <a:pPr marL="0" indent="0" algn="l" rtl="0">
              <a:buNone/>
            </a:pPr>
            <a:r>
              <a:rPr lang="en-US" sz="4800" dirty="0"/>
              <a:t>4. In the 21</a:t>
            </a:r>
            <a:r>
              <a:rPr lang="en-US" sz="4800" baseline="30000" dirty="0"/>
              <a:t>st</a:t>
            </a:r>
            <a:r>
              <a:rPr lang="en-US" sz="4800" dirty="0"/>
              <a:t> century, the students’ books are their primary source of information.</a:t>
            </a:r>
            <a:endParaRPr lang="ar-KW" sz="4800" dirty="0"/>
          </a:p>
        </p:txBody>
      </p:sp>
    </p:spTree>
    <p:extLst>
      <p:ext uri="{BB962C8B-B14F-4D97-AF65-F5344CB8AC3E}">
        <p14:creationId xmlns:p14="http://schemas.microsoft.com/office/powerpoint/2010/main" val="3990971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43608" y="476672"/>
            <a:ext cx="6965245" cy="523186"/>
          </a:xfrm>
        </p:spPr>
        <p:txBody>
          <a:bodyPr>
            <a:noAutofit/>
          </a:bodyPr>
          <a:lstStyle/>
          <a:p>
            <a:pPr algn="l" rtl="0"/>
            <a:endParaRPr lang="ar-KW" sz="3600" dirty="0"/>
          </a:p>
        </p:txBody>
      </p:sp>
      <p:sp>
        <p:nvSpPr>
          <p:cNvPr id="3" name="عنصر نائب للمحتوى 2"/>
          <p:cNvSpPr>
            <a:spLocks noGrp="1"/>
          </p:cNvSpPr>
          <p:nvPr>
            <p:ph idx="1"/>
          </p:nvPr>
        </p:nvSpPr>
        <p:spPr>
          <a:xfrm>
            <a:off x="1259632" y="1052736"/>
            <a:ext cx="6196405" cy="3672408"/>
          </a:xfrm>
        </p:spPr>
        <p:txBody>
          <a:bodyPr>
            <a:noAutofit/>
          </a:bodyPr>
          <a:lstStyle/>
          <a:p>
            <a:pPr marL="0" indent="0" algn="l" rtl="0">
              <a:buNone/>
            </a:pPr>
            <a:r>
              <a:rPr lang="en-US" sz="4000" dirty="0"/>
              <a:t>5. In the 21</a:t>
            </a:r>
            <a:r>
              <a:rPr lang="en-US" sz="4000" baseline="30000" dirty="0"/>
              <a:t>st</a:t>
            </a:r>
            <a:r>
              <a:rPr lang="en-US" sz="4000" dirty="0"/>
              <a:t> century, students have become no more than consumers of facts, whereas schools have been reduced to mere brick-and-mortar structures.</a:t>
            </a:r>
            <a:endParaRPr lang="ar-KW" sz="4000" dirty="0"/>
          </a:p>
        </p:txBody>
      </p:sp>
    </p:spTree>
    <p:extLst>
      <p:ext uri="{BB962C8B-B14F-4D97-AF65-F5344CB8AC3E}">
        <p14:creationId xmlns:p14="http://schemas.microsoft.com/office/powerpoint/2010/main" val="195351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fade">
                                      <p:cBhvr>
                                        <p:cTn id="7" dur="100"/>
                                        <p:tgtEl>
                                          <p:spTgt spid="2"/>
                                        </p:tgtEl>
                                      </p:cBhvr>
                                    </p:animEffect>
                                    <p:anim calcmode="lin" valueType="num">
                                      <p:cBhvr>
                                        <p:cTn id="8" dur="400" fill="hold"/>
                                        <p:tgtEl>
                                          <p:spTgt spid="2"/>
                                        </p:tgtEl>
                                        <p:attrNameLst>
                                          <p:attrName>ppt_x</p:attrName>
                                        </p:attrNameLst>
                                      </p:cBhvr>
                                      <p:tavLst>
                                        <p:tav tm="0">
                                          <p:val>
                                            <p:strVal val="#ppt_x"/>
                                          </p:val>
                                        </p:tav>
                                        <p:tav tm="100000">
                                          <p:val>
                                            <p:strVal val="#ppt_x"/>
                                          </p:val>
                                        </p:tav>
                                      </p:tavLst>
                                    </p:anim>
                                    <p:anim calcmode="lin" valueType="num">
                                      <p:cBhvr>
                                        <p:cTn id="9" dur="400" fill="hold"/>
                                        <p:tgtEl>
                                          <p:spTgt spid="2"/>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p:cTn id="16"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7"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8"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43608" y="620688"/>
            <a:ext cx="6965245" cy="504056"/>
          </a:xfrm>
        </p:spPr>
        <p:txBody>
          <a:bodyPr>
            <a:noAutofit/>
          </a:bodyPr>
          <a:lstStyle/>
          <a:p>
            <a:pPr algn="l" rtl="0"/>
            <a:endParaRPr lang="ar-KW" sz="3200" dirty="0"/>
          </a:p>
        </p:txBody>
      </p:sp>
      <p:sp>
        <p:nvSpPr>
          <p:cNvPr id="3" name="عنصر نائب للمحتوى 2"/>
          <p:cNvSpPr>
            <a:spLocks noGrp="1"/>
          </p:cNvSpPr>
          <p:nvPr>
            <p:ph idx="1"/>
          </p:nvPr>
        </p:nvSpPr>
        <p:spPr>
          <a:xfrm>
            <a:off x="1331640" y="1340768"/>
            <a:ext cx="6196405" cy="3312368"/>
          </a:xfrm>
        </p:spPr>
        <p:txBody>
          <a:bodyPr>
            <a:normAutofit/>
          </a:bodyPr>
          <a:lstStyle/>
          <a:p>
            <a:pPr marL="0" indent="0" algn="l" rtl="0">
              <a:buNone/>
            </a:pPr>
            <a:r>
              <a:rPr lang="en-US" sz="4800" dirty="0"/>
              <a:t>6. In the 21</a:t>
            </a:r>
            <a:r>
              <a:rPr lang="en-US" sz="4800" baseline="30000" dirty="0"/>
              <a:t>st</a:t>
            </a:r>
            <a:r>
              <a:rPr lang="en-US" sz="4800" dirty="0"/>
              <a:t> century, teachers are bound to rethink every part of their job.</a:t>
            </a:r>
            <a:endParaRPr lang="ar-KW" sz="4800" dirty="0"/>
          </a:p>
        </p:txBody>
      </p:sp>
    </p:spTree>
    <p:extLst>
      <p:ext uri="{BB962C8B-B14F-4D97-AF65-F5344CB8AC3E}">
        <p14:creationId xmlns:p14="http://schemas.microsoft.com/office/powerpoint/2010/main" val="2779764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barn(inVertical)">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43608" y="404664"/>
            <a:ext cx="6965245" cy="523186"/>
          </a:xfrm>
        </p:spPr>
        <p:txBody>
          <a:bodyPr>
            <a:normAutofit fontScale="90000"/>
          </a:bodyPr>
          <a:lstStyle/>
          <a:p>
            <a:pPr algn="l" rtl="0"/>
            <a:endParaRPr lang="en-US" sz="3200" dirty="0"/>
          </a:p>
        </p:txBody>
      </p:sp>
      <p:sp>
        <p:nvSpPr>
          <p:cNvPr id="3" name="عنصر نائب للمحتوى 2"/>
          <p:cNvSpPr>
            <a:spLocks noGrp="1"/>
          </p:cNvSpPr>
          <p:nvPr>
            <p:ph idx="1"/>
          </p:nvPr>
        </p:nvSpPr>
        <p:spPr>
          <a:xfrm>
            <a:off x="1043608" y="980728"/>
            <a:ext cx="6912768" cy="4032448"/>
          </a:xfrm>
        </p:spPr>
        <p:txBody>
          <a:bodyPr>
            <a:noAutofit/>
          </a:bodyPr>
          <a:lstStyle/>
          <a:p>
            <a:pPr marL="0" indent="0" algn="l" rtl="0">
              <a:buNone/>
            </a:pPr>
            <a:r>
              <a:rPr lang="en-US" sz="4000" dirty="0"/>
              <a:t>7. The 21</a:t>
            </a:r>
            <a:r>
              <a:rPr lang="en-US" sz="4000" baseline="30000" dirty="0"/>
              <a:t>st</a:t>
            </a:r>
            <a:r>
              <a:rPr lang="en-US" sz="4000" dirty="0"/>
              <a:t> century teacher is expected to teach using the same methods as past generations, and any deviation from traditional practices is discouraged.</a:t>
            </a:r>
            <a:endParaRPr lang="ar-KW" sz="4000" dirty="0"/>
          </a:p>
        </p:txBody>
      </p:sp>
    </p:spTree>
    <p:extLst>
      <p:ext uri="{BB962C8B-B14F-4D97-AF65-F5344CB8AC3E}">
        <p14:creationId xmlns:p14="http://schemas.microsoft.com/office/powerpoint/2010/main" val="3055767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ipe(down)">
                                      <p:cBhvr>
                                        <p:cTn id="19" dur="580">
                                          <p:stCondLst>
                                            <p:cond delay="0"/>
                                          </p:stCondLst>
                                        </p:cTn>
                                        <p:tgtEl>
                                          <p:spTgt spid="3">
                                            <p:txEl>
                                              <p:pRg st="0" end="0"/>
                                            </p:txEl>
                                          </p:spTgt>
                                        </p:tgtEl>
                                      </p:cBhvr>
                                    </p:animEffect>
                                    <p:anim calcmode="lin" valueType="num">
                                      <p:cBhvr>
                                        <p:cTn id="20"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5" dur="26">
                                          <p:stCondLst>
                                            <p:cond delay="650"/>
                                          </p:stCondLst>
                                        </p:cTn>
                                        <p:tgtEl>
                                          <p:spTgt spid="3">
                                            <p:txEl>
                                              <p:pRg st="0" end="0"/>
                                            </p:txEl>
                                          </p:spTgt>
                                        </p:tgtEl>
                                      </p:cBhvr>
                                      <p:to x="100000" y="60000"/>
                                    </p:animScale>
                                    <p:animScale>
                                      <p:cBhvr>
                                        <p:cTn id="26" dur="166" decel="50000">
                                          <p:stCondLst>
                                            <p:cond delay="676"/>
                                          </p:stCondLst>
                                        </p:cTn>
                                        <p:tgtEl>
                                          <p:spTgt spid="3">
                                            <p:txEl>
                                              <p:pRg st="0" end="0"/>
                                            </p:txEl>
                                          </p:spTgt>
                                        </p:tgtEl>
                                      </p:cBhvr>
                                      <p:to x="100000" y="100000"/>
                                    </p:animScale>
                                    <p:animScale>
                                      <p:cBhvr>
                                        <p:cTn id="27" dur="26">
                                          <p:stCondLst>
                                            <p:cond delay="1312"/>
                                          </p:stCondLst>
                                        </p:cTn>
                                        <p:tgtEl>
                                          <p:spTgt spid="3">
                                            <p:txEl>
                                              <p:pRg st="0" end="0"/>
                                            </p:txEl>
                                          </p:spTgt>
                                        </p:tgtEl>
                                      </p:cBhvr>
                                      <p:to x="100000" y="80000"/>
                                    </p:animScale>
                                    <p:animScale>
                                      <p:cBhvr>
                                        <p:cTn id="28" dur="166" decel="50000">
                                          <p:stCondLst>
                                            <p:cond delay="1338"/>
                                          </p:stCondLst>
                                        </p:cTn>
                                        <p:tgtEl>
                                          <p:spTgt spid="3">
                                            <p:txEl>
                                              <p:pRg st="0" end="0"/>
                                            </p:txEl>
                                          </p:spTgt>
                                        </p:tgtEl>
                                      </p:cBhvr>
                                      <p:to x="100000" y="100000"/>
                                    </p:animScale>
                                    <p:animScale>
                                      <p:cBhvr>
                                        <p:cTn id="29" dur="26">
                                          <p:stCondLst>
                                            <p:cond delay="1642"/>
                                          </p:stCondLst>
                                        </p:cTn>
                                        <p:tgtEl>
                                          <p:spTgt spid="3">
                                            <p:txEl>
                                              <p:pRg st="0" end="0"/>
                                            </p:txEl>
                                          </p:spTgt>
                                        </p:tgtEl>
                                      </p:cBhvr>
                                      <p:to x="100000" y="90000"/>
                                    </p:animScale>
                                    <p:animScale>
                                      <p:cBhvr>
                                        <p:cTn id="30" dur="166" decel="50000">
                                          <p:stCondLst>
                                            <p:cond delay="1668"/>
                                          </p:stCondLst>
                                        </p:cTn>
                                        <p:tgtEl>
                                          <p:spTgt spid="3">
                                            <p:txEl>
                                              <p:pRg st="0" end="0"/>
                                            </p:txEl>
                                          </p:spTgt>
                                        </p:tgtEl>
                                      </p:cBhvr>
                                      <p:to x="100000" y="100000"/>
                                    </p:animScale>
                                    <p:animScale>
                                      <p:cBhvr>
                                        <p:cTn id="31" dur="26">
                                          <p:stCondLst>
                                            <p:cond delay="1808"/>
                                          </p:stCondLst>
                                        </p:cTn>
                                        <p:tgtEl>
                                          <p:spTgt spid="3">
                                            <p:txEl>
                                              <p:pRg st="0" end="0"/>
                                            </p:txEl>
                                          </p:spTgt>
                                        </p:tgtEl>
                                      </p:cBhvr>
                                      <p:to x="100000" y="95000"/>
                                    </p:animScale>
                                    <p:animScale>
                                      <p:cBhvr>
                                        <p:cTn id="32"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043608" y="476672"/>
            <a:ext cx="6965245" cy="523186"/>
          </a:xfrm>
        </p:spPr>
        <p:txBody>
          <a:bodyPr>
            <a:normAutofit/>
          </a:bodyPr>
          <a:lstStyle/>
          <a:p>
            <a:endParaRPr lang="en-US" dirty="0"/>
          </a:p>
        </p:txBody>
      </p:sp>
      <p:sp>
        <p:nvSpPr>
          <p:cNvPr id="8" name="Content Placeholder 7"/>
          <p:cNvSpPr>
            <a:spLocks noGrp="1"/>
          </p:cNvSpPr>
          <p:nvPr>
            <p:ph idx="1"/>
          </p:nvPr>
        </p:nvSpPr>
        <p:spPr>
          <a:xfrm>
            <a:off x="1331640" y="1124744"/>
            <a:ext cx="6196405" cy="4248472"/>
          </a:xfrm>
        </p:spPr>
        <p:txBody>
          <a:bodyPr>
            <a:normAutofit/>
          </a:bodyPr>
          <a:lstStyle/>
          <a:p>
            <a:pPr marL="0" indent="0" algn="l">
              <a:buNone/>
            </a:pPr>
            <a:r>
              <a:rPr lang="en-US" sz="3600" dirty="0"/>
              <a:t>8. Tuning in to how students really learn prompts many teachers to reject teaching that is </a:t>
            </a:r>
            <a:r>
              <a:rPr lang="en-US" sz="4000" dirty="0"/>
              <a:t>primarily</a:t>
            </a:r>
            <a:r>
              <a:rPr lang="en-US" sz="3600" dirty="0"/>
              <a:t> lecture-based in favor of instruction that challenges students to take an active role in learning.</a:t>
            </a:r>
          </a:p>
          <a:p>
            <a:pPr marL="0" indent="0" algn="l">
              <a:buNone/>
            </a:pPr>
            <a:endParaRPr lang="en-US" dirty="0"/>
          </a:p>
        </p:txBody>
      </p:sp>
    </p:spTree>
    <p:extLst>
      <p:ext uri="{BB962C8B-B14F-4D97-AF65-F5344CB8AC3E}">
        <p14:creationId xmlns:p14="http://schemas.microsoft.com/office/powerpoint/2010/main" val="443847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43608" y="620688"/>
            <a:ext cx="6965245" cy="451178"/>
          </a:xfrm>
        </p:spPr>
        <p:txBody>
          <a:bodyPr>
            <a:noAutofit/>
          </a:bodyPr>
          <a:lstStyle/>
          <a:p>
            <a:pPr algn="l" rtl="0"/>
            <a:endParaRPr lang="ar-KW" sz="3200" dirty="0"/>
          </a:p>
        </p:txBody>
      </p:sp>
      <p:sp>
        <p:nvSpPr>
          <p:cNvPr id="3" name="عنصر نائب للمحتوى 2"/>
          <p:cNvSpPr>
            <a:spLocks noGrp="1"/>
          </p:cNvSpPr>
          <p:nvPr>
            <p:ph idx="1"/>
          </p:nvPr>
        </p:nvSpPr>
        <p:spPr>
          <a:xfrm>
            <a:off x="1403648" y="1196752"/>
            <a:ext cx="6196405" cy="3456384"/>
          </a:xfrm>
        </p:spPr>
        <p:txBody>
          <a:bodyPr>
            <a:normAutofit/>
          </a:bodyPr>
          <a:lstStyle/>
          <a:p>
            <a:pPr marL="0" indent="0" algn="l" rtl="0">
              <a:buNone/>
            </a:pPr>
            <a:r>
              <a:rPr lang="en-US" sz="4000" dirty="0"/>
              <a:t>9. The 21st century teachers are those who make students passionate participants in the instructional process.</a:t>
            </a:r>
            <a:endParaRPr lang="ar-KW" sz="4000" dirty="0"/>
          </a:p>
        </p:txBody>
      </p:sp>
    </p:spTree>
    <p:extLst>
      <p:ext uri="{BB962C8B-B14F-4D97-AF65-F5344CB8AC3E}">
        <p14:creationId xmlns:p14="http://schemas.microsoft.com/office/powerpoint/2010/main" val="2401896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nodePh="1">
                                  <p:stCondLst>
                                    <p:cond delay="0"/>
                                  </p:stCondLst>
                                  <p:endCondLst>
                                    <p:cond evt="begin" delay="0">
                                      <p:tn val="5"/>
                                    </p:cond>
                                  </p:end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43608" y="476672"/>
            <a:ext cx="6965245" cy="667202"/>
          </a:xfrm>
        </p:spPr>
        <p:txBody>
          <a:bodyPr>
            <a:normAutofit/>
          </a:bodyPr>
          <a:lstStyle/>
          <a:p>
            <a:pPr algn="l" rtl="0"/>
            <a:endParaRPr lang="en-US" sz="3200" dirty="0"/>
          </a:p>
        </p:txBody>
      </p:sp>
      <p:sp>
        <p:nvSpPr>
          <p:cNvPr id="3" name="عنصر نائب للمحتوى 2"/>
          <p:cNvSpPr>
            <a:spLocks noGrp="1"/>
          </p:cNvSpPr>
          <p:nvPr>
            <p:ph idx="1"/>
          </p:nvPr>
        </p:nvSpPr>
        <p:spPr>
          <a:xfrm>
            <a:off x="1115616" y="1412776"/>
            <a:ext cx="6696744" cy="2664295"/>
          </a:xfrm>
        </p:spPr>
        <p:txBody>
          <a:bodyPr>
            <a:normAutofit/>
          </a:bodyPr>
          <a:lstStyle/>
          <a:p>
            <a:pPr marL="0" indent="0" algn="l" rtl="0">
              <a:buNone/>
            </a:pPr>
            <a:r>
              <a:rPr lang="en-US" sz="4000" dirty="0"/>
              <a:t>10. Students work harder when teachers give them a role in determining the form and content of their schooling.</a:t>
            </a:r>
            <a:endParaRPr lang="ar-KW" sz="4000" dirty="0"/>
          </a:p>
        </p:txBody>
      </p:sp>
    </p:spTree>
    <p:extLst>
      <p:ext uri="{BB962C8B-B14F-4D97-AF65-F5344CB8AC3E}">
        <p14:creationId xmlns:p14="http://schemas.microsoft.com/office/powerpoint/2010/main" val="1866654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6"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43608" y="548680"/>
            <a:ext cx="6965245" cy="523186"/>
          </a:xfrm>
        </p:spPr>
        <p:txBody>
          <a:bodyPr>
            <a:normAutofit/>
          </a:bodyPr>
          <a:lstStyle/>
          <a:p>
            <a:endParaRPr lang="ar-KW" dirty="0"/>
          </a:p>
        </p:txBody>
      </p:sp>
      <p:sp>
        <p:nvSpPr>
          <p:cNvPr id="3" name="عنصر نائب للمحتوى 2"/>
          <p:cNvSpPr>
            <a:spLocks noGrp="1"/>
          </p:cNvSpPr>
          <p:nvPr>
            <p:ph idx="1"/>
          </p:nvPr>
        </p:nvSpPr>
        <p:spPr>
          <a:xfrm>
            <a:off x="1403648" y="1196752"/>
            <a:ext cx="6196405" cy="4320480"/>
          </a:xfrm>
        </p:spPr>
        <p:txBody>
          <a:bodyPr>
            <a:noAutofit/>
          </a:bodyPr>
          <a:lstStyle/>
          <a:p>
            <a:pPr marL="0" indent="0" algn="l" rtl="0">
              <a:buNone/>
            </a:pPr>
            <a:r>
              <a:rPr lang="en-US" sz="4000" dirty="0"/>
              <a:t>11. The day-to-day job of a teacher, rather than broadcasting content, is becoming one of designing and guiding students through engaging learning opportunities.</a:t>
            </a:r>
          </a:p>
        </p:txBody>
      </p:sp>
    </p:spTree>
    <p:extLst>
      <p:ext uri="{BB962C8B-B14F-4D97-AF65-F5344CB8AC3E}">
        <p14:creationId xmlns:p14="http://schemas.microsoft.com/office/powerpoint/2010/main" val="451857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95023" y="817583"/>
            <a:ext cx="6965245" cy="451178"/>
          </a:xfrm>
        </p:spPr>
        <p:txBody>
          <a:bodyPr>
            <a:normAutofit fontScale="90000"/>
          </a:bodyPr>
          <a:lstStyle/>
          <a:p>
            <a:pPr algn="l" rtl="0"/>
            <a:endParaRPr lang="ar-KW" sz="3200" dirty="0"/>
          </a:p>
        </p:txBody>
      </p:sp>
      <p:sp>
        <p:nvSpPr>
          <p:cNvPr id="3" name="عنصر نائب للمحتوى 2"/>
          <p:cNvSpPr>
            <a:spLocks noGrp="1"/>
          </p:cNvSpPr>
          <p:nvPr>
            <p:ph idx="1"/>
          </p:nvPr>
        </p:nvSpPr>
        <p:spPr>
          <a:xfrm>
            <a:off x="1331640" y="1556792"/>
            <a:ext cx="6196405" cy="3603812"/>
          </a:xfrm>
        </p:spPr>
        <p:txBody>
          <a:bodyPr>
            <a:normAutofit/>
          </a:bodyPr>
          <a:lstStyle/>
          <a:p>
            <a:pPr marL="0" indent="0" algn="l" rtl="0">
              <a:buNone/>
            </a:pPr>
            <a:r>
              <a:rPr lang="en-US" sz="4000" dirty="0"/>
              <a:t>12. New technology has played a minimal role in changing teachers' and students' roles in education.</a:t>
            </a:r>
            <a:endParaRPr lang="ar-KW" sz="4000" dirty="0"/>
          </a:p>
        </p:txBody>
      </p:sp>
    </p:spTree>
    <p:extLst>
      <p:ext uri="{BB962C8B-B14F-4D97-AF65-F5344CB8AC3E}">
        <p14:creationId xmlns:p14="http://schemas.microsoft.com/office/powerpoint/2010/main" val="4043959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nodePh="1">
                                  <p:stCondLst>
                                    <p:cond delay="0"/>
                                  </p:stCondLst>
                                  <p:endCondLst>
                                    <p:cond evt="begin" delay="0">
                                      <p:tn val="5"/>
                                    </p:cond>
                                  </p:end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95023" y="817583"/>
            <a:ext cx="6965245" cy="379170"/>
          </a:xfrm>
        </p:spPr>
        <p:txBody>
          <a:bodyPr>
            <a:noAutofit/>
          </a:bodyPr>
          <a:lstStyle/>
          <a:p>
            <a:pPr rtl="0"/>
            <a:br>
              <a:rPr lang="en-US" sz="2800" dirty="0"/>
            </a:br>
            <a:endParaRPr lang="ar-KW" sz="2800" dirty="0"/>
          </a:p>
        </p:txBody>
      </p:sp>
      <p:sp>
        <p:nvSpPr>
          <p:cNvPr id="3" name="عنصر نائب للمحتوى 2"/>
          <p:cNvSpPr>
            <a:spLocks noGrp="1"/>
          </p:cNvSpPr>
          <p:nvPr>
            <p:ph idx="1"/>
          </p:nvPr>
        </p:nvSpPr>
        <p:spPr>
          <a:xfrm>
            <a:off x="1259632" y="1052736"/>
            <a:ext cx="6196405" cy="3603812"/>
          </a:xfrm>
        </p:spPr>
        <p:txBody>
          <a:bodyPr>
            <a:normAutofit/>
          </a:bodyPr>
          <a:lstStyle/>
          <a:p>
            <a:pPr marL="0" lvl="0" indent="0" algn="l" rtl="0">
              <a:buNone/>
            </a:pPr>
            <a:r>
              <a:rPr lang="en-US" sz="4000" dirty="0"/>
              <a:t>13. The fundamental job of teaching is no longer to distribute facts but to help children learn how to use them.</a:t>
            </a:r>
            <a:endParaRPr lang="ar-KW" sz="4000" dirty="0"/>
          </a:p>
        </p:txBody>
      </p:sp>
    </p:spTree>
    <p:extLst>
      <p:ext uri="{BB962C8B-B14F-4D97-AF65-F5344CB8AC3E}">
        <p14:creationId xmlns:p14="http://schemas.microsoft.com/office/powerpoint/2010/main" val="1067260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ipe(down)">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95023" y="817583"/>
            <a:ext cx="6965245" cy="523186"/>
          </a:xfrm>
        </p:spPr>
        <p:txBody>
          <a:bodyPr>
            <a:normAutofit/>
          </a:bodyPr>
          <a:lstStyle/>
          <a:p>
            <a:pPr algn="l" rtl="0"/>
            <a:endParaRPr lang="en-US" dirty="0"/>
          </a:p>
        </p:txBody>
      </p:sp>
      <p:sp>
        <p:nvSpPr>
          <p:cNvPr id="3" name="عنصر نائب للمحتوى 2"/>
          <p:cNvSpPr>
            <a:spLocks noGrp="1"/>
          </p:cNvSpPr>
          <p:nvPr>
            <p:ph idx="1"/>
          </p:nvPr>
        </p:nvSpPr>
        <p:spPr>
          <a:xfrm>
            <a:off x="1403648" y="1268760"/>
            <a:ext cx="6196405" cy="3816424"/>
          </a:xfrm>
        </p:spPr>
        <p:txBody>
          <a:bodyPr>
            <a:noAutofit/>
          </a:bodyPr>
          <a:lstStyle/>
          <a:p>
            <a:pPr marL="0" indent="0" algn="l" rtl="0">
              <a:buNone/>
            </a:pPr>
            <a:r>
              <a:rPr lang="en-US" sz="4000" dirty="0"/>
              <a:t>14. In comparison with their 20th and 19th century counterparts, 21st century teachers don’t have enough time to provide personalized learning.</a:t>
            </a:r>
            <a:endParaRPr lang="ar-KW" sz="4000" dirty="0"/>
          </a:p>
        </p:txBody>
      </p:sp>
    </p:spTree>
    <p:extLst>
      <p:ext uri="{BB962C8B-B14F-4D97-AF65-F5344CB8AC3E}">
        <p14:creationId xmlns:p14="http://schemas.microsoft.com/office/powerpoint/2010/main" val="1372021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edge">
                                      <p:cBhvr>
                                        <p:cTn id="14"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43608" y="476672"/>
            <a:ext cx="6965245" cy="451178"/>
          </a:xfrm>
        </p:spPr>
        <p:txBody>
          <a:bodyPr>
            <a:normAutofit fontScale="90000"/>
          </a:bodyPr>
          <a:lstStyle/>
          <a:p>
            <a:endParaRPr lang="ar-KW" dirty="0"/>
          </a:p>
        </p:txBody>
      </p:sp>
      <p:sp>
        <p:nvSpPr>
          <p:cNvPr id="3" name="عنصر نائب للمحتوى 2"/>
          <p:cNvSpPr>
            <a:spLocks noGrp="1"/>
          </p:cNvSpPr>
          <p:nvPr>
            <p:ph idx="1"/>
          </p:nvPr>
        </p:nvSpPr>
        <p:spPr>
          <a:xfrm>
            <a:off x="1043608" y="1052736"/>
            <a:ext cx="6912768" cy="3888432"/>
          </a:xfrm>
        </p:spPr>
        <p:txBody>
          <a:bodyPr>
            <a:noAutofit/>
          </a:bodyPr>
          <a:lstStyle/>
          <a:p>
            <a:pPr marL="0" indent="0" algn="l">
              <a:buNone/>
            </a:pPr>
            <a:r>
              <a:rPr lang="en-US" sz="4000" dirty="0"/>
              <a:t>15. In 21st century schools, students become makers and learners, teachers become facilitators and activators, and classrooms become learning studios and learning commons.</a:t>
            </a:r>
            <a:endParaRPr lang="ar-KW" sz="4000" dirty="0"/>
          </a:p>
        </p:txBody>
      </p:sp>
    </p:spTree>
    <p:extLst>
      <p:ext uri="{BB962C8B-B14F-4D97-AF65-F5344CB8AC3E}">
        <p14:creationId xmlns:p14="http://schemas.microsoft.com/office/powerpoint/2010/main" val="221393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2276872"/>
            <a:ext cx="7520940" cy="548640"/>
          </a:xfrm>
        </p:spPr>
        <p:txBody>
          <a:bodyPr>
            <a:normAutofit/>
          </a:bodyPr>
          <a:lstStyle/>
          <a:p>
            <a:r>
              <a:rPr lang="en-US" sz="2800" b="1" dirty="0"/>
              <a:t>III. A VISION of 21ST-CENTURY TEACHERS </a:t>
            </a:r>
          </a:p>
        </p:txBody>
      </p:sp>
    </p:spTree>
    <p:extLst>
      <p:ext uri="{BB962C8B-B14F-4D97-AF65-F5344CB8AC3E}">
        <p14:creationId xmlns:p14="http://schemas.microsoft.com/office/powerpoint/2010/main" val="7197699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19672" y="2551837"/>
            <a:ext cx="5166320" cy="369332"/>
          </a:xfrm>
          <a:prstGeom prst="rect">
            <a:avLst/>
          </a:prstGeom>
        </p:spPr>
        <p:txBody>
          <a:bodyPr wrap="square">
            <a:spAutoFit/>
          </a:bodyPr>
          <a:lstStyle/>
          <a:p>
            <a:r>
              <a:rPr lang="en-US" dirty="0"/>
              <a:t>https://www.youtube.com/watch?v=B4g5M06YyVw</a:t>
            </a:r>
          </a:p>
        </p:txBody>
      </p:sp>
    </p:spTree>
    <p:extLst>
      <p:ext uri="{BB962C8B-B14F-4D97-AF65-F5344CB8AC3E}">
        <p14:creationId xmlns:p14="http://schemas.microsoft.com/office/powerpoint/2010/main" val="1391955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95023" y="817582"/>
            <a:ext cx="6965245" cy="1099249"/>
          </a:xfrm>
        </p:spPr>
        <p:txBody>
          <a:bodyPr>
            <a:normAutofit/>
          </a:bodyPr>
          <a:lstStyle/>
          <a:p>
            <a:r>
              <a:rPr lang="en-US" sz="2800" b="1" dirty="0"/>
              <a:t>IV. CHARACTERISTICS OF THE 21ST-CENTURY TEACHER</a:t>
            </a:r>
            <a:endParaRPr lang="ar-KW" sz="2800" b="1" dirty="0"/>
          </a:p>
        </p:txBody>
      </p:sp>
      <p:sp>
        <p:nvSpPr>
          <p:cNvPr id="3" name="عنصر نائب للمحتوى 2"/>
          <p:cNvSpPr>
            <a:spLocks noGrp="1"/>
          </p:cNvSpPr>
          <p:nvPr>
            <p:ph idx="1"/>
          </p:nvPr>
        </p:nvSpPr>
        <p:spPr>
          <a:xfrm>
            <a:off x="1403648" y="1916832"/>
            <a:ext cx="6196405" cy="936104"/>
          </a:xfrm>
        </p:spPr>
        <p:txBody>
          <a:bodyPr>
            <a:normAutofit lnSpcReduction="10000"/>
          </a:bodyPr>
          <a:lstStyle/>
          <a:p>
            <a:pPr marL="0" indent="0" algn="l">
              <a:buNone/>
            </a:pPr>
            <a:r>
              <a:rPr lang="en-US" sz="2800" b="1" dirty="0"/>
              <a:t>1. Learner-Centered Classroom and Personalized Instruction</a:t>
            </a:r>
            <a:endParaRPr lang="ar-KW" sz="2800" b="1" dirty="0"/>
          </a:p>
        </p:txBody>
      </p:sp>
      <p:sp>
        <p:nvSpPr>
          <p:cNvPr id="4" name="TextBox 3"/>
          <p:cNvSpPr txBox="1"/>
          <p:nvPr/>
        </p:nvSpPr>
        <p:spPr>
          <a:xfrm>
            <a:off x="1403648" y="2996952"/>
            <a:ext cx="5472608" cy="523220"/>
          </a:xfrm>
          <a:prstGeom prst="rect">
            <a:avLst/>
          </a:prstGeom>
          <a:noFill/>
        </p:spPr>
        <p:txBody>
          <a:bodyPr wrap="square" rtlCol="0">
            <a:spAutoFit/>
          </a:bodyPr>
          <a:lstStyle/>
          <a:p>
            <a:pPr algn="l"/>
            <a:r>
              <a:rPr lang="en-US" sz="2800" b="1" dirty="0"/>
              <a:t>2. Students as Producers</a:t>
            </a:r>
          </a:p>
        </p:txBody>
      </p:sp>
      <p:sp>
        <p:nvSpPr>
          <p:cNvPr id="5" name="TextBox 4"/>
          <p:cNvSpPr txBox="1"/>
          <p:nvPr/>
        </p:nvSpPr>
        <p:spPr>
          <a:xfrm>
            <a:off x="1403648" y="3717032"/>
            <a:ext cx="5616624" cy="523220"/>
          </a:xfrm>
          <a:prstGeom prst="rect">
            <a:avLst/>
          </a:prstGeom>
          <a:noFill/>
        </p:spPr>
        <p:txBody>
          <a:bodyPr wrap="square" rtlCol="0">
            <a:spAutoFit/>
          </a:bodyPr>
          <a:lstStyle/>
          <a:p>
            <a:pPr algn="l"/>
            <a:r>
              <a:rPr lang="en-US" sz="2800" b="1" dirty="0"/>
              <a:t>3. Learn New Technologies</a:t>
            </a:r>
          </a:p>
        </p:txBody>
      </p:sp>
      <p:sp>
        <p:nvSpPr>
          <p:cNvPr id="6" name="TextBox 5"/>
          <p:cNvSpPr txBox="1"/>
          <p:nvPr/>
        </p:nvSpPr>
        <p:spPr>
          <a:xfrm>
            <a:off x="1403648" y="4409434"/>
            <a:ext cx="4680520" cy="523220"/>
          </a:xfrm>
          <a:prstGeom prst="rect">
            <a:avLst/>
          </a:prstGeom>
          <a:noFill/>
        </p:spPr>
        <p:txBody>
          <a:bodyPr wrap="square" rtlCol="0">
            <a:spAutoFit/>
          </a:bodyPr>
          <a:lstStyle/>
          <a:p>
            <a:pPr algn="l"/>
            <a:r>
              <a:rPr lang="en-US" sz="2800" b="1" dirty="0"/>
              <a:t>4. Go Global</a:t>
            </a:r>
          </a:p>
        </p:txBody>
      </p:sp>
    </p:spTree>
    <p:extLst>
      <p:ext uri="{BB962C8B-B14F-4D97-AF65-F5344CB8AC3E}">
        <p14:creationId xmlns:p14="http://schemas.microsoft.com/office/powerpoint/2010/main" val="294578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80">
                                          <p:stCondLst>
                                            <p:cond delay="0"/>
                                          </p:stCondLst>
                                        </p:cTn>
                                        <p:tgtEl>
                                          <p:spTgt spid="3">
                                            <p:txEl>
                                              <p:pRg st="0" end="0"/>
                                            </p:txEl>
                                          </p:spTgt>
                                        </p:tgtEl>
                                      </p:cBhvr>
                                    </p:animEffect>
                                    <p:anim calcmode="lin" valueType="num">
                                      <p:cBhvr>
                                        <p:cTn id="14"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9" dur="26">
                                          <p:stCondLst>
                                            <p:cond delay="650"/>
                                          </p:stCondLst>
                                        </p:cTn>
                                        <p:tgtEl>
                                          <p:spTgt spid="3">
                                            <p:txEl>
                                              <p:pRg st="0" end="0"/>
                                            </p:txEl>
                                          </p:spTgt>
                                        </p:tgtEl>
                                      </p:cBhvr>
                                      <p:to x="100000" y="60000"/>
                                    </p:animScale>
                                    <p:animScale>
                                      <p:cBhvr>
                                        <p:cTn id="20" dur="166" decel="50000">
                                          <p:stCondLst>
                                            <p:cond delay="676"/>
                                          </p:stCondLst>
                                        </p:cTn>
                                        <p:tgtEl>
                                          <p:spTgt spid="3">
                                            <p:txEl>
                                              <p:pRg st="0" end="0"/>
                                            </p:txEl>
                                          </p:spTgt>
                                        </p:tgtEl>
                                      </p:cBhvr>
                                      <p:to x="100000" y="100000"/>
                                    </p:animScale>
                                    <p:animScale>
                                      <p:cBhvr>
                                        <p:cTn id="21" dur="26">
                                          <p:stCondLst>
                                            <p:cond delay="1312"/>
                                          </p:stCondLst>
                                        </p:cTn>
                                        <p:tgtEl>
                                          <p:spTgt spid="3">
                                            <p:txEl>
                                              <p:pRg st="0" end="0"/>
                                            </p:txEl>
                                          </p:spTgt>
                                        </p:tgtEl>
                                      </p:cBhvr>
                                      <p:to x="100000" y="80000"/>
                                    </p:animScale>
                                    <p:animScale>
                                      <p:cBhvr>
                                        <p:cTn id="22" dur="166" decel="50000">
                                          <p:stCondLst>
                                            <p:cond delay="1338"/>
                                          </p:stCondLst>
                                        </p:cTn>
                                        <p:tgtEl>
                                          <p:spTgt spid="3">
                                            <p:txEl>
                                              <p:pRg st="0" end="0"/>
                                            </p:txEl>
                                          </p:spTgt>
                                        </p:tgtEl>
                                      </p:cBhvr>
                                      <p:to x="100000" y="100000"/>
                                    </p:animScale>
                                    <p:animScale>
                                      <p:cBhvr>
                                        <p:cTn id="23" dur="26">
                                          <p:stCondLst>
                                            <p:cond delay="1642"/>
                                          </p:stCondLst>
                                        </p:cTn>
                                        <p:tgtEl>
                                          <p:spTgt spid="3">
                                            <p:txEl>
                                              <p:pRg st="0" end="0"/>
                                            </p:txEl>
                                          </p:spTgt>
                                        </p:tgtEl>
                                      </p:cBhvr>
                                      <p:to x="100000" y="90000"/>
                                    </p:animScale>
                                    <p:animScale>
                                      <p:cBhvr>
                                        <p:cTn id="24" dur="166" decel="50000">
                                          <p:stCondLst>
                                            <p:cond delay="1668"/>
                                          </p:stCondLst>
                                        </p:cTn>
                                        <p:tgtEl>
                                          <p:spTgt spid="3">
                                            <p:txEl>
                                              <p:pRg st="0" end="0"/>
                                            </p:txEl>
                                          </p:spTgt>
                                        </p:tgtEl>
                                      </p:cBhvr>
                                      <p:to x="100000" y="100000"/>
                                    </p:animScale>
                                    <p:animScale>
                                      <p:cBhvr>
                                        <p:cTn id="25" dur="26">
                                          <p:stCondLst>
                                            <p:cond delay="1808"/>
                                          </p:stCondLst>
                                        </p:cTn>
                                        <p:tgtEl>
                                          <p:spTgt spid="3">
                                            <p:txEl>
                                              <p:pRg st="0" end="0"/>
                                            </p:txEl>
                                          </p:spTgt>
                                        </p:tgtEl>
                                      </p:cBhvr>
                                      <p:to x="100000" y="95000"/>
                                    </p:animScale>
                                    <p:animScale>
                                      <p:cBhvr>
                                        <p:cTn id="26" dur="166" decel="50000">
                                          <p:stCondLst>
                                            <p:cond delay="1834"/>
                                          </p:stCondLst>
                                        </p:cTn>
                                        <p:tgtEl>
                                          <p:spTgt spid="3">
                                            <p:txEl>
                                              <p:pRg st="0" end="0"/>
                                            </p:txEl>
                                          </p:spTgt>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Effect transition="in" filter="fade">
                                      <p:cBhvr>
                                        <p:cTn id="31" dur="1000"/>
                                        <p:tgtEl>
                                          <p:spTgt spid="4">
                                            <p:txEl>
                                              <p:pRg st="0" end="0"/>
                                            </p:txEl>
                                          </p:spTgt>
                                        </p:tgtEl>
                                      </p:cBhvr>
                                    </p:animEffect>
                                    <p:anim calcmode="lin" valueType="num">
                                      <p:cBhvr>
                                        <p:cTn id="3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5">
                                            <p:txEl>
                                              <p:pRg st="0" end="0"/>
                                            </p:txEl>
                                          </p:spTgt>
                                        </p:tgtEl>
                                        <p:attrNameLst>
                                          <p:attrName>style.visibility</p:attrName>
                                        </p:attrNameLst>
                                      </p:cBhvr>
                                      <p:to>
                                        <p:strVal val="visible"/>
                                      </p:to>
                                    </p:set>
                                    <p:animEffect transition="in" filter="fade">
                                      <p:cBhvr>
                                        <p:cTn id="38" dur="1000"/>
                                        <p:tgtEl>
                                          <p:spTgt spid="5">
                                            <p:txEl>
                                              <p:pRg st="0" end="0"/>
                                            </p:txEl>
                                          </p:spTgt>
                                        </p:tgtEl>
                                      </p:cBhvr>
                                    </p:animEffect>
                                    <p:anim calcmode="lin" valueType="num">
                                      <p:cBhvr>
                                        <p:cTn id="39"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6">
                                            <p:txEl>
                                              <p:pRg st="0" end="0"/>
                                            </p:txEl>
                                          </p:spTgt>
                                        </p:tgtEl>
                                        <p:attrNameLst>
                                          <p:attrName>style.visibility</p:attrName>
                                        </p:attrNameLst>
                                      </p:cBhvr>
                                      <p:to>
                                        <p:strVal val="visible"/>
                                      </p:to>
                                    </p:set>
                                    <p:animEffect transition="in" filter="fade">
                                      <p:cBhvr>
                                        <p:cTn id="45" dur="1000"/>
                                        <p:tgtEl>
                                          <p:spTgt spid="6">
                                            <p:txEl>
                                              <p:pRg st="0" end="0"/>
                                            </p:txEl>
                                          </p:spTgt>
                                        </p:tgtEl>
                                      </p:cBhvr>
                                    </p:animEffect>
                                    <p:anim calcmode="lin" valueType="num">
                                      <p:cBhvr>
                                        <p:cTn id="46"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47"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95023" y="817583"/>
            <a:ext cx="6965245" cy="451178"/>
          </a:xfrm>
        </p:spPr>
        <p:txBody>
          <a:bodyPr>
            <a:normAutofit fontScale="90000"/>
          </a:bodyPr>
          <a:lstStyle/>
          <a:p>
            <a:endParaRPr lang="ar-KW" dirty="0"/>
          </a:p>
        </p:txBody>
      </p:sp>
      <p:sp>
        <p:nvSpPr>
          <p:cNvPr id="3" name="عنصر نائب للمحتوى 2"/>
          <p:cNvSpPr>
            <a:spLocks noGrp="1"/>
          </p:cNvSpPr>
          <p:nvPr>
            <p:ph idx="1"/>
          </p:nvPr>
        </p:nvSpPr>
        <p:spPr>
          <a:xfrm>
            <a:off x="1403648" y="1556793"/>
            <a:ext cx="6196405" cy="648072"/>
          </a:xfrm>
        </p:spPr>
        <p:txBody>
          <a:bodyPr>
            <a:normAutofit/>
          </a:bodyPr>
          <a:lstStyle/>
          <a:p>
            <a:pPr marL="0" lvl="0" indent="0" algn="l" rtl="0">
              <a:buNone/>
            </a:pPr>
            <a:r>
              <a:rPr lang="en-US" sz="2800" b="1" dirty="0"/>
              <a:t>5. Be Smart and Use Smart Devices</a:t>
            </a:r>
            <a:endParaRPr lang="ar-KW" sz="2800" dirty="0"/>
          </a:p>
        </p:txBody>
      </p:sp>
      <p:sp>
        <p:nvSpPr>
          <p:cNvPr id="4" name="TextBox 3"/>
          <p:cNvSpPr txBox="1"/>
          <p:nvPr/>
        </p:nvSpPr>
        <p:spPr>
          <a:xfrm flipH="1">
            <a:off x="1403648" y="2212793"/>
            <a:ext cx="4104456" cy="523220"/>
          </a:xfrm>
          <a:prstGeom prst="rect">
            <a:avLst/>
          </a:prstGeom>
          <a:noFill/>
        </p:spPr>
        <p:txBody>
          <a:bodyPr wrap="square" rtlCol="0">
            <a:spAutoFit/>
          </a:bodyPr>
          <a:lstStyle/>
          <a:p>
            <a:pPr algn="l"/>
            <a:r>
              <a:rPr lang="en-US" sz="2800" b="1" dirty="0"/>
              <a:t>6. Go Digital</a:t>
            </a:r>
          </a:p>
        </p:txBody>
      </p:sp>
      <p:sp>
        <p:nvSpPr>
          <p:cNvPr id="6" name="TextBox 5"/>
          <p:cNvSpPr txBox="1"/>
          <p:nvPr/>
        </p:nvSpPr>
        <p:spPr>
          <a:xfrm>
            <a:off x="1403648" y="2924944"/>
            <a:ext cx="4032448" cy="523220"/>
          </a:xfrm>
          <a:prstGeom prst="rect">
            <a:avLst/>
          </a:prstGeom>
          <a:noFill/>
        </p:spPr>
        <p:txBody>
          <a:bodyPr wrap="square" rtlCol="0">
            <a:spAutoFit/>
          </a:bodyPr>
          <a:lstStyle/>
          <a:p>
            <a:pPr algn="l"/>
            <a:r>
              <a:rPr lang="en-US" sz="2800" b="1" dirty="0"/>
              <a:t>7. Collaborate</a:t>
            </a:r>
          </a:p>
        </p:txBody>
      </p:sp>
      <p:sp>
        <p:nvSpPr>
          <p:cNvPr id="7" name="TextBox 6"/>
          <p:cNvSpPr txBox="1"/>
          <p:nvPr/>
        </p:nvSpPr>
        <p:spPr>
          <a:xfrm>
            <a:off x="1403648" y="3717032"/>
            <a:ext cx="4536504" cy="523220"/>
          </a:xfrm>
          <a:prstGeom prst="rect">
            <a:avLst/>
          </a:prstGeom>
          <a:noFill/>
        </p:spPr>
        <p:txBody>
          <a:bodyPr wrap="square" rtlCol="0">
            <a:spAutoFit/>
          </a:bodyPr>
          <a:lstStyle/>
          <a:p>
            <a:pPr algn="l"/>
            <a:r>
              <a:rPr lang="en-US" sz="2800" b="1" dirty="0"/>
              <a:t>8. Project-Based Learning</a:t>
            </a:r>
          </a:p>
        </p:txBody>
      </p:sp>
      <p:sp>
        <p:nvSpPr>
          <p:cNvPr id="8" name="TextBox 7"/>
          <p:cNvSpPr txBox="1"/>
          <p:nvPr/>
        </p:nvSpPr>
        <p:spPr>
          <a:xfrm>
            <a:off x="1367644" y="4643844"/>
            <a:ext cx="6012668" cy="523220"/>
          </a:xfrm>
          <a:prstGeom prst="rect">
            <a:avLst/>
          </a:prstGeom>
          <a:noFill/>
        </p:spPr>
        <p:txBody>
          <a:bodyPr wrap="square" rtlCol="0">
            <a:spAutoFit/>
          </a:bodyPr>
          <a:lstStyle/>
          <a:p>
            <a:pPr algn="l"/>
            <a:r>
              <a:rPr lang="en-US" sz="2800" b="1" dirty="0"/>
              <a:t>9. Build Your Positive Digital Footprint</a:t>
            </a:r>
          </a:p>
        </p:txBody>
      </p:sp>
    </p:spTree>
    <p:extLst>
      <p:ext uri="{BB962C8B-B14F-4D97-AF65-F5344CB8AC3E}">
        <p14:creationId xmlns:p14="http://schemas.microsoft.com/office/powerpoint/2010/main" val="1665466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wipe(down)">
                                      <p:cBhvr>
                                        <p:cTn id="19" dur="500"/>
                                        <p:tgtEl>
                                          <p:spTgt spid="6">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7"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15616" y="548680"/>
            <a:ext cx="6965245" cy="379170"/>
          </a:xfrm>
        </p:spPr>
        <p:txBody>
          <a:bodyPr>
            <a:normAutofit fontScale="90000"/>
          </a:bodyPr>
          <a:lstStyle/>
          <a:p>
            <a:endParaRPr lang="ar-KW" dirty="0"/>
          </a:p>
        </p:txBody>
      </p:sp>
      <p:sp>
        <p:nvSpPr>
          <p:cNvPr id="3" name="عنصر نائب للمحتوى 2"/>
          <p:cNvSpPr>
            <a:spLocks noGrp="1"/>
          </p:cNvSpPr>
          <p:nvPr>
            <p:ph idx="1"/>
          </p:nvPr>
        </p:nvSpPr>
        <p:spPr>
          <a:xfrm>
            <a:off x="1331289" y="1268760"/>
            <a:ext cx="2880320" cy="648072"/>
          </a:xfrm>
        </p:spPr>
        <p:txBody>
          <a:bodyPr>
            <a:normAutofit/>
          </a:bodyPr>
          <a:lstStyle/>
          <a:p>
            <a:pPr marL="0" indent="0" algn="l">
              <a:buNone/>
            </a:pPr>
            <a:r>
              <a:rPr lang="en-US" sz="2800" b="1" dirty="0"/>
              <a:t>10. Innovate</a:t>
            </a:r>
            <a:endParaRPr lang="ar-KW" sz="2800" b="1" dirty="0"/>
          </a:p>
        </p:txBody>
      </p:sp>
      <p:sp>
        <p:nvSpPr>
          <p:cNvPr id="5" name="TextBox 4"/>
          <p:cNvSpPr txBox="1"/>
          <p:nvPr/>
        </p:nvSpPr>
        <p:spPr>
          <a:xfrm>
            <a:off x="1331289" y="2317958"/>
            <a:ext cx="3816424" cy="523220"/>
          </a:xfrm>
          <a:prstGeom prst="rect">
            <a:avLst/>
          </a:prstGeom>
          <a:noFill/>
        </p:spPr>
        <p:txBody>
          <a:bodyPr wrap="square" rtlCol="0">
            <a:spAutoFit/>
          </a:bodyPr>
          <a:lstStyle/>
          <a:p>
            <a:pPr algn="l"/>
            <a:r>
              <a:rPr lang="en-US" sz="2800" b="1" dirty="0"/>
              <a:t>11. Keep Learning</a:t>
            </a:r>
          </a:p>
        </p:txBody>
      </p:sp>
      <p:sp>
        <p:nvSpPr>
          <p:cNvPr id="7" name="TextBox 6"/>
          <p:cNvSpPr txBox="1"/>
          <p:nvPr/>
        </p:nvSpPr>
        <p:spPr>
          <a:xfrm>
            <a:off x="1259632" y="3388118"/>
            <a:ext cx="5832648" cy="523220"/>
          </a:xfrm>
          <a:prstGeom prst="rect">
            <a:avLst/>
          </a:prstGeom>
          <a:noFill/>
        </p:spPr>
        <p:txBody>
          <a:bodyPr wrap="square" rtlCol="0">
            <a:spAutoFit/>
          </a:bodyPr>
          <a:lstStyle/>
          <a:p>
            <a:pPr algn="l"/>
            <a:r>
              <a:rPr lang="en-US" sz="2800" b="1" dirty="0"/>
              <a:t> 12. Be a reflective practitioner</a:t>
            </a:r>
          </a:p>
        </p:txBody>
      </p:sp>
      <p:sp>
        <p:nvSpPr>
          <p:cNvPr id="8" name="TextBox 7"/>
          <p:cNvSpPr txBox="1"/>
          <p:nvPr/>
        </p:nvSpPr>
        <p:spPr>
          <a:xfrm>
            <a:off x="1259632" y="4022015"/>
            <a:ext cx="5052656" cy="523220"/>
          </a:xfrm>
          <a:prstGeom prst="rect">
            <a:avLst/>
          </a:prstGeom>
          <a:noFill/>
        </p:spPr>
        <p:txBody>
          <a:bodyPr wrap="square" rtlCol="0">
            <a:spAutoFit/>
          </a:bodyPr>
          <a:lstStyle/>
          <a:p>
            <a:pPr algn="l"/>
            <a:endParaRPr lang="en-US" sz="2800" b="1" dirty="0"/>
          </a:p>
        </p:txBody>
      </p:sp>
    </p:spTree>
    <p:extLst>
      <p:ext uri="{BB962C8B-B14F-4D97-AF65-F5344CB8AC3E}">
        <p14:creationId xmlns:p14="http://schemas.microsoft.com/office/powerpoint/2010/main" val="4061680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nodePh="1">
                                  <p:stCondLst>
                                    <p:cond delay="0"/>
                                  </p:stCondLst>
                                  <p:endCondLst>
                                    <p:cond evt="begin" delay="0">
                                      <p:tn val="25"/>
                                    </p:cond>
                                  </p:end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7"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95023" y="817582"/>
            <a:ext cx="6965245" cy="1243266"/>
          </a:xfrm>
        </p:spPr>
        <p:txBody>
          <a:bodyPr>
            <a:normAutofit fontScale="90000"/>
          </a:bodyPr>
          <a:lstStyle/>
          <a:p>
            <a:pPr algn="l" rtl="0"/>
            <a:r>
              <a:rPr lang="en-US" sz="3200" b="1" dirty="0"/>
              <a:t>V. LEARNING IN THE 21ST CENTURY: Teaching Today’s Students on Their Terms</a:t>
            </a:r>
          </a:p>
        </p:txBody>
      </p:sp>
      <p:sp>
        <p:nvSpPr>
          <p:cNvPr id="3" name="عنصر نائب للمحتوى 2"/>
          <p:cNvSpPr>
            <a:spLocks noGrp="1"/>
          </p:cNvSpPr>
          <p:nvPr>
            <p:ph idx="1"/>
          </p:nvPr>
        </p:nvSpPr>
        <p:spPr>
          <a:xfrm>
            <a:off x="1331640" y="2119257"/>
            <a:ext cx="6696744" cy="3603812"/>
          </a:xfrm>
        </p:spPr>
        <p:txBody>
          <a:bodyPr>
            <a:normAutofit/>
          </a:bodyPr>
          <a:lstStyle/>
          <a:p>
            <a:pPr marL="0" indent="0" algn="l" rtl="0">
              <a:buNone/>
            </a:pPr>
            <a:r>
              <a:rPr lang="en-US" sz="3200" b="1" dirty="0">
                <a:solidFill>
                  <a:srgbClr val="FF0000"/>
                </a:solidFill>
              </a:rPr>
              <a:t>“Today’s digital kids think of ICT as something akin to oxygen; they expect it, it’s what they breathe and it’s how they live.”</a:t>
            </a:r>
          </a:p>
          <a:p>
            <a:pPr marL="0" indent="0" algn="l" rtl="0">
              <a:buNone/>
            </a:pPr>
            <a:r>
              <a:rPr lang="en-US" sz="3200" b="1" dirty="0">
                <a:solidFill>
                  <a:srgbClr val="FF0000"/>
                </a:solidFill>
              </a:rPr>
              <a:t>—Learning in a Digital Age,</a:t>
            </a:r>
          </a:p>
          <a:p>
            <a:pPr marL="0" indent="0" algn="l" rtl="0">
              <a:buNone/>
            </a:pPr>
            <a:r>
              <a:rPr lang="en-US" sz="3200" b="1" dirty="0">
                <a:solidFill>
                  <a:srgbClr val="FF0000"/>
                </a:solidFill>
              </a:rPr>
              <a:t>John </a:t>
            </a:r>
            <a:r>
              <a:rPr lang="en-US" sz="3200" b="1" dirty="0" err="1">
                <a:solidFill>
                  <a:srgbClr val="FF0000"/>
                </a:solidFill>
              </a:rPr>
              <a:t>Seely</a:t>
            </a:r>
            <a:r>
              <a:rPr lang="en-US" sz="3200" b="1" dirty="0">
                <a:solidFill>
                  <a:srgbClr val="FF0000"/>
                </a:solidFill>
              </a:rPr>
              <a:t> Brown</a:t>
            </a:r>
          </a:p>
          <a:p>
            <a:pPr marL="0" indent="0" algn="l" rtl="0">
              <a:buNone/>
            </a:pPr>
            <a:endParaRPr lang="ar-KW" dirty="0"/>
          </a:p>
        </p:txBody>
      </p:sp>
    </p:spTree>
    <p:extLst>
      <p:ext uri="{BB962C8B-B14F-4D97-AF65-F5344CB8AC3E}">
        <p14:creationId xmlns:p14="http://schemas.microsoft.com/office/powerpoint/2010/main" val="1405174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dissolv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dissolv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dissolve">
                                      <p:cBhvr>
                                        <p:cTn id="2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l" rtl="0"/>
            <a:r>
              <a:rPr lang="en-US" sz="3600" b="1" dirty="0"/>
              <a:t>VI. CHARACTERISTICS OF THE 21ST CENTURY STUDENT</a:t>
            </a:r>
            <a:endParaRPr lang="ar-KW" sz="3600" dirty="0"/>
          </a:p>
        </p:txBody>
      </p:sp>
      <p:sp>
        <p:nvSpPr>
          <p:cNvPr id="3" name="عنصر نائب للمحتوى 2"/>
          <p:cNvSpPr>
            <a:spLocks noGrp="1"/>
          </p:cNvSpPr>
          <p:nvPr>
            <p:ph idx="1"/>
          </p:nvPr>
        </p:nvSpPr>
        <p:spPr>
          <a:xfrm>
            <a:off x="1115616" y="1340768"/>
            <a:ext cx="6552728" cy="3672408"/>
          </a:xfrm>
        </p:spPr>
        <p:txBody>
          <a:bodyPr>
            <a:noAutofit/>
          </a:bodyPr>
          <a:lstStyle/>
          <a:p>
            <a:pPr marL="457200" indent="-457200" algn="l" rtl="0">
              <a:buAutoNum type="arabicPeriod"/>
            </a:pPr>
            <a:r>
              <a:rPr lang="en-US" sz="2800" dirty="0"/>
              <a:t>They like to be in control. </a:t>
            </a:r>
          </a:p>
          <a:p>
            <a:pPr marL="457200" indent="-457200" algn="l" rtl="0">
              <a:buAutoNum type="arabicPeriod"/>
            </a:pPr>
            <a:r>
              <a:rPr lang="en-US" sz="2800" dirty="0"/>
              <a:t>They like choice. </a:t>
            </a:r>
          </a:p>
          <a:p>
            <a:pPr marL="457200" indent="-457200" algn="l" rtl="0">
              <a:buAutoNum type="arabicPeriod"/>
            </a:pPr>
            <a:r>
              <a:rPr lang="en-US" sz="2800" dirty="0"/>
              <a:t>They are group-oriented and social. </a:t>
            </a:r>
          </a:p>
          <a:p>
            <a:pPr marL="457200" indent="-457200" algn="l" rtl="0">
              <a:buAutoNum type="arabicPeriod"/>
            </a:pPr>
            <a:r>
              <a:rPr lang="en-US" sz="2800" dirty="0"/>
              <a:t>They are inclusive. </a:t>
            </a:r>
          </a:p>
          <a:p>
            <a:pPr marL="457200" indent="-457200" algn="l" rtl="0">
              <a:buAutoNum type="arabicPeriod"/>
            </a:pPr>
            <a:r>
              <a:rPr lang="en-US" sz="2800" dirty="0"/>
              <a:t>They are practiced users of digital technology. </a:t>
            </a:r>
          </a:p>
          <a:p>
            <a:pPr marL="457200" indent="-457200" algn="l" rtl="0">
              <a:buAutoNum type="arabicPeriod"/>
            </a:pPr>
            <a:r>
              <a:rPr lang="en-US" sz="2800" dirty="0"/>
              <a:t>They think differently. </a:t>
            </a:r>
          </a:p>
        </p:txBody>
      </p:sp>
    </p:spTree>
    <p:extLst>
      <p:ext uri="{BB962C8B-B14F-4D97-AF65-F5344CB8AC3E}">
        <p14:creationId xmlns:p14="http://schemas.microsoft.com/office/powerpoint/2010/main" val="1200358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trips(down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strips(down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strips(downLeft)">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strips(downLeft)">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strips(downLeft)">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strips(downLeft)">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1600" y="476672"/>
            <a:ext cx="6965245" cy="595194"/>
          </a:xfrm>
        </p:spPr>
        <p:txBody>
          <a:bodyPr>
            <a:normAutofit/>
          </a:bodyPr>
          <a:lstStyle/>
          <a:p>
            <a:endParaRPr lang="ar-KW" dirty="0"/>
          </a:p>
        </p:txBody>
      </p:sp>
      <p:sp>
        <p:nvSpPr>
          <p:cNvPr id="3" name="عنصر نائب للمحتوى 2"/>
          <p:cNvSpPr>
            <a:spLocks noGrp="1"/>
          </p:cNvSpPr>
          <p:nvPr>
            <p:ph idx="1"/>
          </p:nvPr>
        </p:nvSpPr>
        <p:spPr>
          <a:xfrm>
            <a:off x="1331640" y="1196752"/>
            <a:ext cx="6196405" cy="3603812"/>
          </a:xfrm>
        </p:spPr>
        <p:txBody>
          <a:bodyPr>
            <a:normAutofit lnSpcReduction="10000"/>
          </a:bodyPr>
          <a:lstStyle/>
          <a:p>
            <a:pPr marL="0" indent="0" algn="l">
              <a:buNone/>
            </a:pPr>
            <a:r>
              <a:rPr lang="en-US" sz="2800" b="1" dirty="0">
                <a:solidFill>
                  <a:srgbClr val="FF0000"/>
                </a:solidFill>
              </a:rPr>
              <a:t>“They use digital technology transparently, without thinking about it, without marveling at it, without wondering how it works.” </a:t>
            </a:r>
          </a:p>
          <a:p>
            <a:pPr marL="0" indent="0" algn="l">
              <a:buNone/>
            </a:pPr>
            <a:r>
              <a:rPr lang="en-US" sz="2800" b="1" dirty="0">
                <a:solidFill>
                  <a:srgbClr val="FF0000"/>
                </a:solidFill>
              </a:rPr>
              <a:t>—Understanding Digital Kids: Teaching and Learning in the New Digital Landscape,</a:t>
            </a:r>
          </a:p>
          <a:p>
            <a:pPr marL="0" indent="0" algn="l">
              <a:buNone/>
            </a:pPr>
            <a:r>
              <a:rPr lang="en-US" sz="2800" b="1" dirty="0">
                <a:solidFill>
                  <a:srgbClr val="FF0000"/>
                </a:solidFill>
              </a:rPr>
              <a:t>Ian Jukes, May 2005.</a:t>
            </a:r>
          </a:p>
          <a:p>
            <a:pPr marL="0" indent="0" algn="l">
              <a:buNone/>
            </a:pPr>
            <a:endParaRPr lang="ar-KW" dirty="0"/>
          </a:p>
        </p:txBody>
      </p:sp>
    </p:spTree>
    <p:extLst>
      <p:ext uri="{BB962C8B-B14F-4D97-AF65-F5344CB8AC3E}">
        <p14:creationId xmlns:p14="http://schemas.microsoft.com/office/powerpoint/2010/main" val="569317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43608" y="476672"/>
            <a:ext cx="6965245" cy="1099250"/>
          </a:xfrm>
        </p:spPr>
        <p:txBody>
          <a:bodyPr>
            <a:normAutofit/>
          </a:bodyPr>
          <a:lstStyle/>
          <a:p>
            <a:pPr algn="l" rtl="0"/>
            <a:r>
              <a:rPr lang="en-US" sz="2800" b="1" dirty="0"/>
              <a:t>VII. THE CHALLENGES OF TEACHING 21ST CENTURY STUDENTS</a:t>
            </a:r>
            <a:endParaRPr lang="ar-KW" sz="2800" dirty="0"/>
          </a:p>
        </p:txBody>
      </p:sp>
      <p:sp>
        <p:nvSpPr>
          <p:cNvPr id="3" name="عنصر نائب للمحتوى 2"/>
          <p:cNvSpPr>
            <a:spLocks noGrp="1"/>
          </p:cNvSpPr>
          <p:nvPr>
            <p:ph idx="1"/>
          </p:nvPr>
        </p:nvSpPr>
        <p:spPr>
          <a:xfrm>
            <a:off x="827584" y="1700808"/>
            <a:ext cx="7520940" cy="3579849"/>
          </a:xfrm>
        </p:spPr>
        <p:txBody>
          <a:bodyPr>
            <a:normAutofit/>
          </a:bodyPr>
          <a:lstStyle/>
          <a:p>
            <a:pPr marL="457200" indent="-457200" algn="l" rtl="0">
              <a:buAutoNum type="arabicPeriod"/>
            </a:pPr>
            <a:r>
              <a:rPr lang="en-US" sz="2800" dirty="0"/>
              <a:t>Learning must be relevant to students. </a:t>
            </a:r>
          </a:p>
          <a:p>
            <a:pPr marL="457200" indent="-457200" algn="l" rtl="0">
              <a:buAutoNum type="arabicPeriod"/>
            </a:pPr>
            <a:r>
              <a:rPr lang="en-US" sz="2800" dirty="0"/>
              <a:t>Technology can be distracting. </a:t>
            </a:r>
          </a:p>
          <a:p>
            <a:pPr marL="457200" indent="-457200" algn="l" rtl="0">
              <a:buAutoNum type="arabicPeriod"/>
            </a:pPr>
            <a:r>
              <a:rPr lang="en-US" sz="2800" dirty="0"/>
              <a:t>Technology can be expensive. </a:t>
            </a:r>
          </a:p>
          <a:p>
            <a:pPr marL="457200" indent="-457200" algn="l" rtl="0">
              <a:buAutoNum type="arabicPeriod"/>
            </a:pPr>
            <a:r>
              <a:rPr lang="en-US" sz="2800" dirty="0"/>
              <a:t>Millennials risk being over-schooled and overworked. </a:t>
            </a:r>
          </a:p>
          <a:p>
            <a:pPr marL="457200" indent="-457200" algn="l" rtl="0">
              <a:buAutoNum type="arabicPeriod"/>
            </a:pPr>
            <a:r>
              <a:rPr lang="en-US" sz="2800" dirty="0"/>
              <a:t>Some Millennials will not pursue post-secondary education.</a:t>
            </a:r>
            <a:endParaRPr lang="ar-KW" sz="2800" dirty="0"/>
          </a:p>
        </p:txBody>
      </p:sp>
    </p:spTree>
    <p:extLst>
      <p:ext uri="{BB962C8B-B14F-4D97-AF65-F5344CB8AC3E}">
        <p14:creationId xmlns:p14="http://schemas.microsoft.com/office/powerpoint/2010/main" val="2648056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43608" y="332656"/>
            <a:ext cx="6717337" cy="1315274"/>
          </a:xfrm>
        </p:spPr>
        <p:txBody>
          <a:bodyPr>
            <a:noAutofit/>
          </a:bodyPr>
          <a:lstStyle/>
          <a:p>
            <a:pPr algn="l" rtl="0"/>
            <a:r>
              <a:rPr lang="en-US" sz="2800" b="1" dirty="0"/>
              <a:t>VIII. STRATEGIES (SOLUTIONS) FOR USING TECHNOLOGY TO TEACH 21ST CENTURY STUDENTS</a:t>
            </a:r>
            <a:endParaRPr lang="en-US" sz="2800" dirty="0"/>
          </a:p>
        </p:txBody>
      </p:sp>
      <p:sp>
        <p:nvSpPr>
          <p:cNvPr id="3" name="عنصر نائب للمحتوى 2"/>
          <p:cNvSpPr>
            <a:spLocks noGrp="1"/>
          </p:cNvSpPr>
          <p:nvPr>
            <p:ph idx="1"/>
          </p:nvPr>
        </p:nvSpPr>
        <p:spPr>
          <a:xfrm>
            <a:off x="1259632" y="1700808"/>
            <a:ext cx="6196405" cy="3312368"/>
          </a:xfrm>
        </p:spPr>
        <p:txBody>
          <a:bodyPr>
            <a:noAutofit/>
          </a:bodyPr>
          <a:lstStyle/>
          <a:p>
            <a:pPr marL="457200" indent="-457200" algn="l" rtl="0">
              <a:buAutoNum type="arabicPeriod"/>
            </a:pPr>
            <a:r>
              <a:rPr lang="en-US" sz="2800" dirty="0"/>
              <a:t>Equip Classrooms with ICT Resources.</a:t>
            </a:r>
          </a:p>
          <a:p>
            <a:pPr marL="457200" indent="-457200" algn="l" rtl="0">
              <a:buAutoNum type="arabicPeriod"/>
            </a:pPr>
            <a:r>
              <a:rPr lang="en-US" sz="2800" dirty="0"/>
              <a:t>New Curricula Design.</a:t>
            </a:r>
          </a:p>
          <a:p>
            <a:pPr marL="457200" indent="-457200" algn="l" rtl="0">
              <a:buAutoNum type="arabicPeriod"/>
            </a:pPr>
            <a:r>
              <a:rPr lang="en-US" sz="2800" dirty="0"/>
              <a:t>Digital Literacy Certification for Educators.</a:t>
            </a:r>
          </a:p>
          <a:p>
            <a:pPr marL="457200" indent="-457200" algn="l" rtl="0">
              <a:buAutoNum type="arabicPeriod"/>
            </a:pPr>
            <a:r>
              <a:rPr lang="en-US" sz="2800" dirty="0"/>
              <a:t>Digital Literacy Certification for Students.</a:t>
            </a:r>
            <a:endParaRPr lang="ar-KW" sz="2800" dirty="0"/>
          </a:p>
        </p:txBody>
      </p:sp>
    </p:spTree>
    <p:extLst>
      <p:ext uri="{BB962C8B-B14F-4D97-AF65-F5344CB8AC3E}">
        <p14:creationId xmlns:p14="http://schemas.microsoft.com/office/powerpoint/2010/main" val="1886176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5"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p:cTn id="2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9" fill="hold">
                      <p:stCondLst>
                        <p:cond delay="indefinite"/>
                      </p:stCondLst>
                      <p:childTnLst>
                        <p:par>
                          <p:cTn id="30" fill="hold">
                            <p:stCondLst>
                              <p:cond delay="0"/>
                            </p:stCondLst>
                            <p:childTnLst>
                              <p:par>
                                <p:cTn id="31" presetID="15" presetClass="entr" presetSubtype="0" fill="hold" grpId="0"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anim calcmode="lin" valueType="num">
                                      <p:cBhvr>
                                        <p:cTn id="3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5" dur="1000" fill="hold"/>
                                        <p:tgtEl>
                                          <p:spTgt spid="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3">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7" fill="hold">
                      <p:stCondLst>
                        <p:cond delay="indefinite"/>
                      </p:stCondLst>
                      <p:childTnLst>
                        <p:par>
                          <p:cTn id="38" fill="hold">
                            <p:stCondLst>
                              <p:cond delay="0"/>
                            </p:stCondLst>
                            <p:childTnLst>
                              <p:par>
                                <p:cTn id="39" presetID="15" presetClass="entr" presetSubtype="0" fill="hold" grpId="0"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 calcmode="lin" valueType="num">
                                      <p:cBhvr>
                                        <p:cTn id="4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3" dur="1000" fill="hold"/>
                                        <p:tgtEl>
                                          <p:spTgt spid="3">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44" dur="1000" fill="hold"/>
                                        <p:tgtEl>
                                          <p:spTgt spid="3">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5" fill="hold">
                      <p:stCondLst>
                        <p:cond delay="indefinite"/>
                      </p:stCondLst>
                      <p:childTnLst>
                        <p:par>
                          <p:cTn id="46" fill="hold">
                            <p:stCondLst>
                              <p:cond delay="0"/>
                            </p:stCondLst>
                            <p:childTnLst>
                              <p:par>
                                <p:cTn id="47" presetID="15" presetClass="entr" presetSubtype="0" fill="hold" grpId="0" nodeType="clickEffect">
                                  <p:stCondLst>
                                    <p:cond delay="0"/>
                                  </p:stCondLst>
                                  <p:childTnLst>
                                    <p:set>
                                      <p:cBhvr>
                                        <p:cTn id="48" dur="1" fill="hold">
                                          <p:stCondLst>
                                            <p:cond delay="0"/>
                                          </p:stCondLst>
                                        </p:cTn>
                                        <p:tgtEl>
                                          <p:spTgt spid="3">
                                            <p:txEl>
                                              <p:pRg st="3" end="3"/>
                                            </p:txEl>
                                          </p:spTgt>
                                        </p:tgtEl>
                                        <p:attrNameLst>
                                          <p:attrName>style.visibility</p:attrName>
                                        </p:attrNameLst>
                                      </p:cBhvr>
                                      <p:to>
                                        <p:strVal val="visible"/>
                                      </p:to>
                                    </p:set>
                                    <p:anim calcmode="lin" valueType="num">
                                      <p:cBhvr>
                                        <p:cTn id="4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5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51" dur="1000" fill="hold"/>
                                        <p:tgtEl>
                                          <p:spTgt spid="3">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3">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rtl="0"/>
            <a:endParaRPr lang="en-US" dirty="0"/>
          </a:p>
        </p:txBody>
      </p:sp>
      <p:sp>
        <p:nvSpPr>
          <p:cNvPr id="3" name="عنصر نائب للمحتوى 2"/>
          <p:cNvSpPr>
            <a:spLocks noGrp="1"/>
          </p:cNvSpPr>
          <p:nvPr>
            <p:ph idx="1"/>
          </p:nvPr>
        </p:nvSpPr>
        <p:spPr>
          <a:xfrm>
            <a:off x="611560" y="2132856"/>
            <a:ext cx="7520940" cy="1320260"/>
          </a:xfrm>
        </p:spPr>
        <p:txBody>
          <a:bodyPr>
            <a:normAutofit/>
          </a:bodyPr>
          <a:lstStyle/>
          <a:p>
            <a:pPr algn="ctr"/>
            <a:r>
              <a:rPr lang="en-US" sz="6000" dirty="0"/>
              <a:t>CONCLUSION</a:t>
            </a:r>
            <a:endParaRPr lang="ar-KW" sz="6000" dirty="0"/>
          </a:p>
        </p:txBody>
      </p:sp>
    </p:spTree>
    <p:extLst>
      <p:ext uri="{BB962C8B-B14F-4D97-AF65-F5344CB8AC3E}">
        <p14:creationId xmlns:p14="http://schemas.microsoft.com/office/powerpoint/2010/main" val="858332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fmla="#ppt_w*sin(2.5*pi*$)">
                                          <p:val>
                                            <p:fltVal val="0"/>
                                          </p:val>
                                        </p:tav>
                                        <p:tav tm="100000">
                                          <p:val>
                                            <p:fltVal val="1"/>
                                          </p:val>
                                        </p:tav>
                                      </p:tavLst>
                                    </p:anim>
                                    <p:anim calcmode="lin" valueType="num">
                                      <p:cBhvr>
                                        <p:cTn id="8" dur="5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l" rtl="0"/>
            <a:r>
              <a:rPr lang="en-US" sz="6000" b="1" i="1" dirty="0"/>
              <a:t>X. REVIEW</a:t>
            </a:r>
            <a:endParaRPr lang="ar-KW" sz="6000" dirty="0"/>
          </a:p>
        </p:txBody>
      </p:sp>
      <p:sp>
        <p:nvSpPr>
          <p:cNvPr id="3" name="عنصر نائب للمحتوى 2"/>
          <p:cNvSpPr>
            <a:spLocks noGrp="1"/>
          </p:cNvSpPr>
          <p:nvPr>
            <p:ph idx="1"/>
          </p:nvPr>
        </p:nvSpPr>
        <p:spPr/>
        <p:txBody>
          <a:bodyPr>
            <a:noAutofit/>
          </a:bodyPr>
          <a:lstStyle/>
          <a:p>
            <a:pPr marL="0" lvl="0" indent="0" algn="just" rtl="0">
              <a:buNone/>
            </a:pPr>
            <a:r>
              <a:rPr lang="en-US" sz="4800" b="1" i="1" dirty="0"/>
              <a:t>1. In comparison with the past, how has the teacher’s role changed in the 21</a:t>
            </a:r>
            <a:r>
              <a:rPr lang="en-US" sz="4800" b="1" i="1" baseline="30000" dirty="0"/>
              <a:t>st</a:t>
            </a:r>
            <a:r>
              <a:rPr lang="en-US" sz="4800" b="1" i="1" dirty="0"/>
              <a:t> century?</a:t>
            </a:r>
            <a:endParaRPr lang="en-US" sz="4800" dirty="0"/>
          </a:p>
        </p:txBody>
      </p:sp>
    </p:spTree>
    <p:extLst>
      <p:ext uri="{BB962C8B-B14F-4D97-AF65-F5344CB8AC3E}">
        <p14:creationId xmlns:p14="http://schemas.microsoft.com/office/powerpoint/2010/main" val="253572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set>
                                      <p:cBhvr>
                                        <p:cTn id="7" dur="455" fill="hold">
                                          <p:stCondLst>
                                            <p:cond delay="0"/>
                                          </p:stCondLst>
                                        </p:cTn>
                                        <p:tgtEl>
                                          <p:spTgt spid="2"/>
                                        </p:tgtEl>
                                        <p:attrNameLst>
                                          <p:attrName>style.rotation</p:attrName>
                                        </p:attrNameLst>
                                      </p:cBhvr>
                                      <p:to>
                                        <p:strVal val="-45.0"/>
                                      </p:to>
                                    </p:set>
                                    <p:anim calcmode="lin" valueType="num">
                                      <p:cBhvr>
                                        <p:cTn id="8"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p:cTn id="16"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8"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95023" y="817583"/>
            <a:ext cx="6965245" cy="667202"/>
          </a:xfrm>
        </p:spPr>
        <p:txBody>
          <a:bodyPr>
            <a:normAutofit/>
          </a:bodyPr>
          <a:lstStyle/>
          <a:p>
            <a:endParaRPr lang="ar-KW" dirty="0"/>
          </a:p>
        </p:txBody>
      </p:sp>
      <p:sp>
        <p:nvSpPr>
          <p:cNvPr id="3" name="عنصر نائب للمحتوى 2"/>
          <p:cNvSpPr>
            <a:spLocks noGrp="1"/>
          </p:cNvSpPr>
          <p:nvPr>
            <p:ph idx="1"/>
          </p:nvPr>
        </p:nvSpPr>
        <p:spPr>
          <a:xfrm>
            <a:off x="1475656" y="1628800"/>
            <a:ext cx="6196405" cy="3168352"/>
          </a:xfrm>
        </p:spPr>
        <p:txBody>
          <a:bodyPr>
            <a:normAutofit/>
          </a:bodyPr>
          <a:lstStyle/>
          <a:p>
            <a:pPr marL="0" lvl="0" indent="0" algn="just" rtl="0">
              <a:buNone/>
            </a:pPr>
            <a:r>
              <a:rPr lang="en-US" sz="4800" b="1" dirty="0"/>
              <a:t>2. How are 21</a:t>
            </a:r>
            <a:r>
              <a:rPr lang="en-US" sz="4800" b="1" baseline="30000" dirty="0"/>
              <a:t>st</a:t>
            </a:r>
            <a:r>
              <a:rPr lang="en-US" sz="4800" b="1" dirty="0"/>
              <a:t> century students different from their 20</a:t>
            </a:r>
            <a:r>
              <a:rPr lang="en-US" sz="4800" b="1" baseline="30000" dirty="0"/>
              <a:t>th</a:t>
            </a:r>
            <a:r>
              <a:rPr lang="en-US" sz="4800" b="1" dirty="0"/>
              <a:t> century counterparts?</a:t>
            </a:r>
          </a:p>
        </p:txBody>
      </p:sp>
    </p:spTree>
    <p:extLst>
      <p:ext uri="{BB962C8B-B14F-4D97-AF65-F5344CB8AC3E}">
        <p14:creationId xmlns:p14="http://schemas.microsoft.com/office/powerpoint/2010/main" val="728552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95023" y="817583"/>
            <a:ext cx="6965245" cy="523186"/>
          </a:xfrm>
        </p:spPr>
        <p:txBody>
          <a:bodyPr>
            <a:normAutofit/>
          </a:bodyPr>
          <a:lstStyle/>
          <a:p>
            <a:endParaRPr lang="ar-KW" dirty="0"/>
          </a:p>
        </p:txBody>
      </p:sp>
      <p:sp>
        <p:nvSpPr>
          <p:cNvPr id="3" name="عنصر نائب للمحتوى 2"/>
          <p:cNvSpPr>
            <a:spLocks noGrp="1"/>
          </p:cNvSpPr>
          <p:nvPr>
            <p:ph idx="1"/>
          </p:nvPr>
        </p:nvSpPr>
        <p:spPr>
          <a:xfrm>
            <a:off x="1475656" y="1700808"/>
            <a:ext cx="6196405" cy="3603812"/>
          </a:xfrm>
        </p:spPr>
        <p:txBody>
          <a:bodyPr>
            <a:normAutofit/>
          </a:bodyPr>
          <a:lstStyle/>
          <a:p>
            <a:pPr marL="0" indent="0" algn="just" rtl="0">
              <a:buNone/>
            </a:pPr>
            <a:r>
              <a:rPr lang="en-US" sz="4300" b="1" dirty="0"/>
              <a:t>3. 21</a:t>
            </a:r>
            <a:r>
              <a:rPr lang="en-US" sz="4300" b="1" baseline="30000" dirty="0"/>
              <a:t>st</a:t>
            </a:r>
            <a:r>
              <a:rPr lang="en-US" sz="4300" b="1" dirty="0"/>
              <a:t> century teachers are reinventing themselves and their occupation; how?</a:t>
            </a:r>
          </a:p>
          <a:p>
            <a:endParaRPr lang="ar-KW" dirty="0"/>
          </a:p>
          <a:p>
            <a:endParaRPr lang="ar-KW" dirty="0"/>
          </a:p>
        </p:txBody>
      </p:sp>
    </p:spTree>
    <p:extLst>
      <p:ext uri="{BB962C8B-B14F-4D97-AF65-F5344CB8AC3E}">
        <p14:creationId xmlns:p14="http://schemas.microsoft.com/office/powerpoint/2010/main" val="19247310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95023" y="817583"/>
            <a:ext cx="6965245" cy="523186"/>
          </a:xfrm>
        </p:spPr>
        <p:txBody>
          <a:bodyPr>
            <a:normAutofit/>
          </a:bodyPr>
          <a:lstStyle/>
          <a:p>
            <a:endParaRPr lang="ar-KW" dirty="0"/>
          </a:p>
        </p:txBody>
      </p:sp>
      <p:sp>
        <p:nvSpPr>
          <p:cNvPr id="3" name="عنصر نائب للمحتوى 2"/>
          <p:cNvSpPr>
            <a:spLocks noGrp="1"/>
          </p:cNvSpPr>
          <p:nvPr>
            <p:ph idx="1"/>
          </p:nvPr>
        </p:nvSpPr>
        <p:spPr>
          <a:xfrm>
            <a:off x="1475656" y="1772816"/>
            <a:ext cx="6196405" cy="3603812"/>
          </a:xfrm>
        </p:spPr>
        <p:txBody>
          <a:bodyPr>
            <a:normAutofit/>
          </a:bodyPr>
          <a:lstStyle/>
          <a:p>
            <a:pPr marL="0" lvl="0" indent="0" algn="l" rtl="0">
              <a:buNone/>
            </a:pPr>
            <a:r>
              <a:rPr lang="en-US" sz="4000" b="1" dirty="0"/>
              <a:t>4. In the past, the teachers’ main job was to provide facts and information; how has this changed in the 21</a:t>
            </a:r>
            <a:r>
              <a:rPr lang="en-US" sz="4000" b="1" baseline="30000" dirty="0"/>
              <a:t>st</a:t>
            </a:r>
            <a:r>
              <a:rPr lang="en-US" sz="4000" b="1" dirty="0"/>
              <a:t> century?</a:t>
            </a:r>
          </a:p>
          <a:p>
            <a:pPr marL="0" indent="0">
              <a:buNone/>
            </a:pPr>
            <a:endParaRPr lang="ar-KW" dirty="0"/>
          </a:p>
        </p:txBody>
      </p:sp>
    </p:spTree>
    <p:extLst>
      <p:ext uri="{BB962C8B-B14F-4D97-AF65-F5344CB8AC3E}">
        <p14:creationId xmlns:p14="http://schemas.microsoft.com/office/powerpoint/2010/main" val="2487566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548680"/>
            <a:ext cx="6965245" cy="451178"/>
          </a:xfrm>
        </p:spPr>
        <p:txBody>
          <a:bodyPr>
            <a:normAutofit fontScale="90000"/>
          </a:bodyPr>
          <a:lstStyle/>
          <a:p>
            <a:endParaRPr lang="en-US" dirty="0"/>
          </a:p>
        </p:txBody>
      </p:sp>
      <p:sp>
        <p:nvSpPr>
          <p:cNvPr id="3" name="Content Placeholder 2"/>
          <p:cNvSpPr>
            <a:spLocks noGrp="1"/>
          </p:cNvSpPr>
          <p:nvPr>
            <p:ph idx="1"/>
          </p:nvPr>
        </p:nvSpPr>
        <p:spPr>
          <a:xfrm>
            <a:off x="1403648" y="1196752"/>
            <a:ext cx="6196405" cy="2880320"/>
          </a:xfrm>
        </p:spPr>
        <p:txBody>
          <a:bodyPr>
            <a:normAutofit/>
          </a:bodyPr>
          <a:lstStyle/>
          <a:p>
            <a:pPr marL="0" indent="0" algn="ctr">
              <a:buNone/>
            </a:pPr>
            <a:r>
              <a:rPr lang="en-US" sz="5400" dirty="0">
                <a:solidFill>
                  <a:srgbClr val="FF0000"/>
                </a:solidFill>
              </a:rPr>
              <a:t>Thanks a lot for your attendance and  fruitful interaction.</a:t>
            </a:r>
          </a:p>
        </p:txBody>
      </p:sp>
    </p:spTree>
    <p:extLst>
      <p:ext uri="{BB962C8B-B14F-4D97-AF65-F5344CB8AC3E}">
        <p14:creationId xmlns:p14="http://schemas.microsoft.com/office/powerpoint/2010/main" val="2659131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3148</TotalTime>
  <Words>927</Words>
  <Application>Microsoft Office PowerPoint</Application>
  <PresentationFormat>On-screen Show (4:3)</PresentationFormat>
  <Paragraphs>91</Paragraphs>
  <Slides>36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36</vt:i4>
      </vt:variant>
    </vt:vector>
  </HeadingPairs>
  <TitlesOfParts>
    <vt:vector size="45" baseType="lpstr">
      <vt:lpstr>Algerian</vt:lpstr>
      <vt:lpstr>Arial</vt:lpstr>
      <vt:lpstr>Bernard MT Condensed</vt:lpstr>
      <vt:lpstr>Franklin Gothic Book</vt:lpstr>
      <vt:lpstr>Franklin Gothic Medium</vt:lpstr>
      <vt:lpstr>Tahoma</vt:lpstr>
      <vt:lpstr>Tunga</vt:lpstr>
      <vt:lpstr>Wingdings</vt:lpstr>
      <vt:lpstr>Angles</vt:lpstr>
      <vt:lpstr>PowerPoint Presentation</vt:lpstr>
      <vt:lpstr>PowerPoint Presentation</vt:lpstr>
      <vt:lpstr>I. WHAT DOES IT MEAN TO BE A 21ST CENTURY TEACHER? </vt:lpstr>
      <vt:lpstr>PowerPoint Presentation</vt:lpstr>
      <vt:lpstr>II. PREVIEW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III. A VISION of 21ST-CENTURY TEACHERS </vt:lpstr>
      <vt:lpstr>PowerPoint Presentation</vt:lpstr>
      <vt:lpstr>IV. CHARACTERISTICS OF THE 21ST-CENTURY TEACHER</vt:lpstr>
      <vt:lpstr>PowerPoint Presentation</vt:lpstr>
      <vt:lpstr>PowerPoint Presentation</vt:lpstr>
      <vt:lpstr>V. LEARNING IN THE 21ST CENTURY: Teaching Today’s Students on Their Terms</vt:lpstr>
      <vt:lpstr>VI. CHARACTERISTICS OF THE 21ST CENTURY STUDENT</vt:lpstr>
      <vt:lpstr>PowerPoint Presentation</vt:lpstr>
      <vt:lpstr>VII. THE CHALLENGES OF TEACHING 21ST CENTURY STUDENTS</vt:lpstr>
      <vt:lpstr>VIII. STRATEGIES (SOLUTIONS) FOR USING TECHNOLOGY TO TEACH 21ST CENTURY STUDENTS</vt:lpstr>
      <vt:lpstr>PowerPoint Presentation</vt:lpstr>
      <vt:lpstr>X. REVIEW</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WORKSHOP ONGRAMMAR PEDAGOGY IN FOREIGN LANGUAGE TEACHING</dc:title>
  <dc:creator>Malik Assaf</dc:creator>
  <cp:lastModifiedBy>Redha</cp:lastModifiedBy>
  <cp:revision>121</cp:revision>
  <dcterms:created xsi:type="dcterms:W3CDTF">2012-11-04T15:16:38Z</dcterms:created>
  <dcterms:modified xsi:type="dcterms:W3CDTF">2016-03-17T20:46:20Z</dcterms:modified>
  <cp:contentStatus/>
</cp:coreProperties>
</file>